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07"/>
  </p:notesMasterIdLst>
  <p:sldIdLst>
    <p:sldId id="256" r:id="rId2"/>
    <p:sldId id="295" r:id="rId3"/>
    <p:sldId id="270" r:id="rId4"/>
    <p:sldId id="272" r:id="rId5"/>
    <p:sldId id="383" r:id="rId6"/>
    <p:sldId id="262" r:id="rId7"/>
    <p:sldId id="339" r:id="rId8"/>
    <p:sldId id="390" r:id="rId9"/>
    <p:sldId id="391" r:id="rId10"/>
    <p:sldId id="392" r:id="rId11"/>
    <p:sldId id="374" r:id="rId12"/>
    <p:sldId id="370" r:id="rId13"/>
    <p:sldId id="371" r:id="rId14"/>
    <p:sldId id="375" r:id="rId15"/>
    <p:sldId id="372" r:id="rId16"/>
    <p:sldId id="373" r:id="rId17"/>
    <p:sldId id="357" r:id="rId18"/>
    <p:sldId id="385" r:id="rId19"/>
    <p:sldId id="388" r:id="rId20"/>
    <p:sldId id="386" r:id="rId21"/>
    <p:sldId id="387" r:id="rId22"/>
    <p:sldId id="389" r:id="rId23"/>
    <p:sldId id="360" r:id="rId24"/>
    <p:sldId id="361" r:id="rId25"/>
    <p:sldId id="369" r:id="rId26"/>
    <p:sldId id="379" r:id="rId27"/>
    <p:sldId id="362" r:id="rId28"/>
    <p:sldId id="355" r:id="rId29"/>
    <p:sldId id="350" r:id="rId30"/>
    <p:sldId id="363" r:id="rId31"/>
    <p:sldId id="365" r:id="rId32"/>
    <p:sldId id="354" r:id="rId33"/>
    <p:sldId id="376" r:id="rId34"/>
    <p:sldId id="377" r:id="rId35"/>
    <p:sldId id="378" r:id="rId36"/>
    <p:sldId id="380" r:id="rId37"/>
    <p:sldId id="359" r:id="rId38"/>
    <p:sldId id="366" r:id="rId39"/>
    <p:sldId id="384" r:id="rId40"/>
    <p:sldId id="381" r:id="rId41"/>
    <p:sldId id="382" r:id="rId42"/>
    <p:sldId id="367" r:id="rId43"/>
    <p:sldId id="368" r:id="rId44"/>
    <p:sldId id="358" r:id="rId45"/>
    <p:sldId id="356" r:id="rId46"/>
    <p:sldId id="340" r:id="rId47"/>
    <p:sldId id="345" r:id="rId48"/>
    <p:sldId id="346" r:id="rId49"/>
    <p:sldId id="347" r:id="rId50"/>
    <p:sldId id="348" r:id="rId51"/>
    <p:sldId id="352" r:id="rId52"/>
    <p:sldId id="353" r:id="rId53"/>
    <p:sldId id="342" r:id="rId54"/>
    <p:sldId id="341" r:id="rId55"/>
    <p:sldId id="344" r:id="rId56"/>
    <p:sldId id="343" r:id="rId57"/>
    <p:sldId id="349" r:id="rId58"/>
    <p:sldId id="351" r:id="rId59"/>
    <p:sldId id="260" r:id="rId60"/>
    <p:sldId id="299" r:id="rId61"/>
    <p:sldId id="297" r:id="rId62"/>
    <p:sldId id="263" r:id="rId63"/>
    <p:sldId id="300" r:id="rId64"/>
    <p:sldId id="302" r:id="rId65"/>
    <p:sldId id="301" r:id="rId66"/>
    <p:sldId id="266" r:id="rId67"/>
    <p:sldId id="267" r:id="rId68"/>
    <p:sldId id="268" r:id="rId69"/>
    <p:sldId id="273" r:id="rId70"/>
    <p:sldId id="274" r:id="rId71"/>
    <p:sldId id="276" r:id="rId72"/>
    <p:sldId id="285" r:id="rId73"/>
    <p:sldId id="286" r:id="rId74"/>
    <p:sldId id="277" r:id="rId75"/>
    <p:sldId id="305" r:id="rId76"/>
    <p:sldId id="313" r:id="rId77"/>
    <p:sldId id="311" r:id="rId78"/>
    <p:sldId id="319" r:id="rId79"/>
    <p:sldId id="309" r:id="rId80"/>
    <p:sldId id="316" r:id="rId81"/>
    <p:sldId id="317" r:id="rId82"/>
    <p:sldId id="325" r:id="rId83"/>
    <p:sldId id="333" r:id="rId84"/>
    <p:sldId id="331" r:id="rId85"/>
    <p:sldId id="332" r:id="rId86"/>
    <p:sldId id="336" r:id="rId87"/>
    <p:sldId id="337" r:id="rId88"/>
    <p:sldId id="338" r:id="rId89"/>
    <p:sldId id="335" r:id="rId90"/>
    <p:sldId id="318" r:id="rId91"/>
    <p:sldId id="326" r:id="rId92"/>
    <p:sldId id="314" r:id="rId93"/>
    <p:sldId id="315" r:id="rId94"/>
    <p:sldId id="307" r:id="rId95"/>
    <p:sldId id="303" r:id="rId96"/>
    <p:sldId id="304" r:id="rId97"/>
    <p:sldId id="327" r:id="rId98"/>
    <p:sldId id="320" r:id="rId99"/>
    <p:sldId id="321" r:id="rId100"/>
    <p:sldId id="328" r:id="rId101"/>
    <p:sldId id="323" r:id="rId102"/>
    <p:sldId id="322" r:id="rId103"/>
    <p:sldId id="329" r:id="rId104"/>
    <p:sldId id="324" r:id="rId105"/>
    <p:sldId id="334" r:id="rId106"/>
  </p:sldIdLst>
  <p:sldSz cx="1800066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1F4FA3-0857-CE31-F683-5431121F4621}" name=" " initials="" userId="S::js46bidu@tu-darmstadt.de::d03d2b1e-f1ec-47c6-ae44-c026a216bc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4BD8"/>
    <a:srgbClr val="FF5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 autoAdjust="0"/>
    <p:restoredTop sz="96127"/>
  </p:normalViewPr>
  <p:slideViewPr>
    <p:cSldViewPr snapToGrid="0">
      <p:cViewPr>
        <p:scale>
          <a:sx n="59" d="100"/>
          <a:sy n="59" d="100"/>
        </p:scale>
        <p:origin x="144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8/10/relationships/authors" Target="author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07D3-C6DE-49C0-9A33-FA3231C691CA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620713" y="1143000"/>
            <a:ext cx="80994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B1EAA-E905-4B8D-AE8A-CDB584FD47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04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3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35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13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73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predict the final scene first, then do the actions, instead of </a:t>
            </a:r>
            <a:r>
              <a:rPr lang="en-US" altLang="zh-CN" dirty="0"/>
              <a:t>sensing the environment step by step</a:t>
            </a:r>
            <a:r>
              <a:rPr lang="en-US" dirty="0"/>
              <a:t>. It is suitable for a familiar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79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invention by clustering does not work well. </a:t>
            </a:r>
          </a:p>
          <a:p>
            <a:r>
              <a:rPr lang="en-US" dirty="0"/>
              <a:t>We can consider invention by chaining. Also likes combination.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9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82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8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predicate not exist in the negative image, we can use it for new predicate invention</a:t>
            </a:r>
          </a:p>
          <a:p>
            <a:r>
              <a:rPr lang="en-US" dirty="0"/>
              <a:t>All the positive-only predicate can be clustered together and consider as a new predicate.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35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09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20713" y="1143000"/>
            <a:ext cx="80994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4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122363"/>
            <a:ext cx="13500497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3602038"/>
            <a:ext cx="135004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88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9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365125"/>
            <a:ext cx="3881393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365125"/>
            <a:ext cx="11419171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5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21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1709739"/>
            <a:ext cx="1552557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4589464"/>
            <a:ext cx="1552557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86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1825625"/>
            <a:ext cx="7650282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1825625"/>
            <a:ext cx="7650282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414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365126"/>
            <a:ext cx="15525572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1681163"/>
            <a:ext cx="761512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2505075"/>
            <a:ext cx="7615123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1681163"/>
            <a:ext cx="765262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2505075"/>
            <a:ext cx="7652626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04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01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919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987426"/>
            <a:ext cx="911283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96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987426"/>
            <a:ext cx="9112836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025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365126"/>
            <a:ext cx="155255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1825625"/>
            <a:ext cx="155255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49FD-7C5B-4276-A951-5649DCFA9F7C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6356351"/>
            <a:ext cx="6075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6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tmp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tmp"/><Relationship Id="rId2" Type="http://schemas.openxmlformats.org/officeDocument/2006/relationships/image" Target="../media/image132.tmp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tmp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10.wdp"/><Relationship Id="rId18" Type="http://schemas.microsoft.com/office/2007/relationships/hdphoto" Target="../media/hdphoto14.wdp"/><Relationship Id="rId3" Type="http://schemas.openxmlformats.org/officeDocument/2006/relationships/image" Target="../media/image61.png"/><Relationship Id="rId21" Type="http://schemas.openxmlformats.org/officeDocument/2006/relationships/image" Target="../media/image65.png"/><Relationship Id="rId7" Type="http://schemas.microsoft.com/office/2007/relationships/hdphoto" Target="../media/hdphoto4.wdp"/><Relationship Id="rId12" Type="http://schemas.microsoft.com/office/2007/relationships/hdphoto" Target="../media/hdphoto9.wdp"/><Relationship Id="rId17" Type="http://schemas.openxmlformats.org/officeDocument/2006/relationships/image" Target="../media/image63.png"/><Relationship Id="rId25" Type="http://schemas.microsoft.com/office/2007/relationships/hdphoto" Target="../media/hdphoto16.wdp"/><Relationship Id="rId2" Type="http://schemas.openxmlformats.org/officeDocument/2006/relationships/image" Target="../media/image60.png"/><Relationship Id="rId16" Type="http://schemas.microsoft.com/office/2007/relationships/hdphoto" Target="../media/hdphoto13.wdp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8.wdp"/><Relationship Id="rId24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microsoft.com/office/2007/relationships/hdphoto" Target="../media/hdphoto12.wdp"/><Relationship Id="rId23" Type="http://schemas.openxmlformats.org/officeDocument/2006/relationships/image" Target="../media/image66.png"/><Relationship Id="rId10" Type="http://schemas.microsoft.com/office/2007/relationships/hdphoto" Target="../media/hdphoto7.wdp"/><Relationship Id="rId19" Type="http://schemas.microsoft.com/office/2007/relationships/hdphoto" Target="../media/hdphoto15.wdp"/><Relationship Id="rId4" Type="http://schemas.microsoft.com/office/2007/relationships/hdphoto" Target="../media/hdphoto2.wdp"/><Relationship Id="rId9" Type="http://schemas.microsoft.com/office/2007/relationships/hdphoto" Target="../media/hdphoto6.wdp"/><Relationship Id="rId14" Type="http://schemas.microsoft.com/office/2007/relationships/hdphoto" Target="../media/hdphoto11.wdp"/><Relationship Id="rId2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6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2.png"/><Relationship Id="rId7" Type="http://schemas.openxmlformats.org/officeDocument/2006/relationships/image" Target="../media/image6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84.png"/><Relationship Id="rId4" Type="http://schemas.openxmlformats.org/officeDocument/2006/relationships/image" Target="../media/image71.png"/><Relationship Id="rId9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tiff"/><Relationship Id="rId5" Type="http://schemas.openxmlformats.org/officeDocument/2006/relationships/image" Target="../media/image105.tiff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microsoft.com/office/2017/06/relationships/model3d" Target="../media/model3d2.glb"/><Relationship Id="rId12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microsoft.com/office/2017/06/relationships/model3d" Target="../media/model3d1.glb"/><Relationship Id="rId10" Type="http://schemas.openxmlformats.org/officeDocument/2006/relationships/image" Target="../media/image8.svg"/><Relationship Id="rId4" Type="http://schemas.openxmlformats.org/officeDocument/2006/relationships/image" Target="../media/image2.tiff"/><Relationship Id="rId9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sv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mp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2.png"/><Relationship Id="rId39" Type="http://schemas.openxmlformats.org/officeDocument/2006/relationships/image" Target="../media/image45.png"/><Relationship Id="rId21" Type="http://schemas.openxmlformats.org/officeDocument/2006/relationships/image" Target="../media/image12.png"/><Relationship Id="rId34" Type="http://schemas.openxmlformats.org/officeDocument/2006/relationships/image" Target="../media/image4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28.png"/><Relationship Id="rId32" Type="http://schemas.openxmlformats.org/officeDocument/2006/relationships/image" Target="../media/image38.png"/><Relationship Id="rId37" Type="http://schemas.openxmlformats.org/officeDocument/2006/relationships/image" Target="../media/image43.png"/><Relationship Id="rId5" Type="http://schemas.microsoft.com/office/2007/relationships/hdphoto" Target="../media/hdphoto1.wdp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4.png"/><Relationship Id="rId36" Type="http://schemas.openxmlformats.org/officeDocument/2006/relationships/image" Target="../media/image4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35" Type="http://schemas.openxmlformats.org/officeDocument/2006/relationships/image" Target="../media/image41.png"/><Relationship Id="rId8" Type="http://schemas.openxmlformats.org/officeDocument/2006/relationships/image" Target="../media/image15.png"/><Relationship Id="rId3" Type="http://schemas.openxmlformats.org/officeDocument/2006/relationships/image" Target="../media/image10.sv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tif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mp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81B2-C633-3E7D-2CB3-37A982BF2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0038" y="-683651"/>
            <a:ext cx="6821979" cy="6743069"/>
          </a:xfrm>
        </p:spPr>
        <p:txBody>
          <a:bodyPr>
            <a:normAutofit/>
          </a:bodyPr>
          <a:lstStyle/>
          <a:p>
            <a:pPr algn="l"/>
            <a:r>
              <a:rPr lang="de-DE" sz="6496" dirty="0" err="1"/>
              <a:t>Spatial</a:t>
            </a:r>
            <a:r>
              <a:rPr lang="de-DE" sz="6496" dirty="0"/>
              <a:t> </a:t>
            </a:r>
            <a:r>
              <a:rPr lang="de-DE" sz="6496" dirty="0" err="1"/>
              <a:t>relation</a:t>
            </a:r>
            <a:r>
              <a:rPr lang="de-DE" sz="6496" dirty="0"/>
              <a:t> </a:t>
            </a:r>
            <a:r>
              <a:rPr lang="de-DE" sz="6496" dirty="0" err="1"/>
              <a:t>vector</a:t>
            </a:r>
            <a:endParaRPr lang="en-US" sz="64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EF18D-96E4-9DB1-34F0-6036A6DA8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035" y="6158457"/>
            <a:ext cx="6821979" cy="1144964"/>
          </a:xfrm>
        </p:spPr>
        <p:txBody>
          <a:bodyPr>
            <a:normAutofit/>
          </a:bodyPr>
          <a:lstStyle/>
          <a:p>
            <a:pPr algn="l"/>
            <a:r>
              <a:rPr lang="de-DE"/>
              <a:t>Jingyuan Sha</a:t>
            </a:r>
            <a:endParaRPr lang="en-US"/>
          </a:p>
        </p:txBody>
      </p:sp>
      <p:pic>
        <p:nvPicPr>
          <p:cNvPr id="57" name="Picture 31">
            <a:extLst>
              <a:ext uri="{FF2B5EF4-FFF2-40B4-BE49-F238E27FC236}">
                <a16:creationId xmlns:a16="http://schemas.microsoft.com/office/drawing/2014/main" id="{32E7FC6C-5299-14F8-2999-11B78AED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r="4838" b="2"/>
          <a:stretch/>
        </p:blipFill>
        <p:spPr>
          <a:xfrm>
            <a:off x="9197016" y="-1633671"/>
            <a:ext cx="8803648" cy="10125358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17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ool table, table&#10;&#10;Description automatically generated">
            <a:extLst>
              <a:ext uri="{FF2B5EF4-FFF2-40B4-BE49-F238E27FC236}">
                <a16:creationId xmlns:a16="http://schemas.microsoft.com/office/drawing/2014/main" id="{7B6FD62E-7046-4AED-43AA-518D261A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9" y="377432"/>
            <a:ext cx="2929997" cy="2929997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6267FFC-969B-F3D7-BBA2-48FF04D39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89" y="377431"/>
            <a:ext cx="2929998" cy="2929998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4BB9862-3421-01E5-D003-D9BB652FB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85" y="3460532"/>
            <a:ext cx="2929999" cy="2929999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980F04E-8BC8-09BB-C7DF-E764914625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8" y="3460533"/>
            <a:ext cx="2929998" cy="2929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330BB227-41CB-278D-D33F-12C9C7BAAB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4315660"/>
                  </p:ext>
                </p:extLst>
              </p:nvPr>
            </p:nvGraphicFramePr>
            <p:xfrm>
              <a:off x="6696530" y="682369"/>
              <a:ext cx="10963083" cy="525012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501539">
                      <a:extLst>
                        <a:ext uri="{9D8B030D-6E8A-4147-A177-3AD203B41FA5}">
                          <a16:colId xmlns:a16="http://schemas.microsoft.com/office/drawing/2014/main" val="2428312921"/>
                        </a:ext>
                      </a:extLst>
                    </a:gridCol>
                    <a:gridCol w="7219731">
                      <a:extLst>
                        <a:ext uri="{9D8B030D-6E8A-4147-A177-3AD203B41FA5}">
                          <a16:colId xmlns:a16="http://schemas.microsoft.com/office/drawing/2014/main" val="3035058228"/>
                        </a:ext>
                      </a:extLst>
                    </a:gridCol>
                    <a:gridCol w="2241813">
                      <a:extLst>
                        <a:ext uri="{9D8B030D-6E8A-4147-A177-3AD203B41FA5}">
                          <a16:colId xmlns:a16="http://schemas.microsoft.com/office/drawing/2014/main" val="3550846209"/>
                        </a:ext>
                      </a:extLst>
                    </a:gridCol>
                  </a:tblGrid>
                  <a:tr h="747696">
                    <a:tc>
                      <a:txBody>
                        <a:bodyPr/>
                        <a:lstStyle/>
                        <a:p>
                          <a:pPr algn="ctr"/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NeSy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-ILP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NeSy-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oMath>
                          </a14:m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898477"/>
                      </a:ext>
                    </a:extLst>
                  </a:tr>
                  <a:tr h="747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Const.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Object:O1/O2,Shape:Sphere/Cube; 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Color:Blue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/Pink/Green; 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Direction:Left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/Right/Front/Behind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6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9060731"/>
                      </a:ext>
                    </a:extLst>
                  </a:tr>
                  <a:tr h="747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Basic Pred.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color/2/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obj,color;shape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obj,shape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;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dir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6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5046121"/>
                      </a:ext>
                    </a:extLst>
                  </a:tr>
                  <a:tr h="747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B.K.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b_sp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(O1):-color(O1,B),shape(O1,Sp).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g_sp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(O1):-color(O1,G),shape(O1,Sp).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g_cu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(O1):-color(O1,G),shape(O1,Cu).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8740853"/>
                      </a:ext>
                    </a:extLst>
                  </a:tr>
                  <a:tr h="747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Pred.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left_side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right_side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0121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330BB227-41CB-278D-D33F-12C9C7BAAB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4315660"/>
                  </p:ext>
                </p:extLst>
              </p:nvPr>
            </p:nvGraphicFramePr>
            <p:xfrm>
              <a:off x="6696530" y="682369"/>
              <a:ext cx="10963083" cy="525012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501539">
                      <a:extLst>
                        <a:ext uri="{9D8B030D-6E8A-4147-A177-3AD203B41FA5}">
                          <a16:colId xmlns:a16="http://schemas.microsoft.com/office/drawing/2014/main" val="2428312921"/>
                        </a:ext>
                      </a:extLst>
                    </a:gridCol>
                    <a:gridCol w="7219731">
                      <a:extLst>
                        <a:ext uri="{9D8B030D-6E8A-4147-A177-3AD203B41FA5}">
                          <a16:colId xmlns:a16="http://schemas.microsoft.com/office/drawing/2014/main" val="3035058228"/>
                        </a:ext>
                      </a:extLst>
                    </a:gridCol>
                    <a:gridCol w="2241813">
                      <a:extLst>
                        <a:ext uri="{9D8B030D-6E8A-4147-A177-3AD203B41FA5}">
                          <a16:colId xmlns:a16="http://schemas.microsoft.com/office/drawing/2014/main" val="3550846209"/>
                        </a:ext>
                      </a:extLst>
                    </a:gridCol>
                  </a:tblGrid>
                  <a:tr h="747696">
                    <a:tc>
                      <a:txBody>
                        <a:bodyPr/>
                        <a:lstStyle/>
                        <a:p>
                          <a:pPr algn="ctr"/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NeSy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-ILP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135005" marR="135005" marT="67503" marB="67503" anchor="ctr">
                        <a:blipFill>
                          <a:blip r:embed="rId6"/>
                          <a:stretch>
                            <a:fillRect l="-388701" t="-1695" r="-565" b="-622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898477"/>
                      </a:ext>
                    </a:extLst>
                  </a:tr>
                  <a:tr h="13237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Const.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Object:O1/O2,Shape:Sphere/Cube; 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Color:Blue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/Pink/Green; 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Direction:Left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/Right/Front/Behind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6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9060731"/>
                      </a:ext>
                    </a:extLst>
                  </a:tr>
                  <a:tr h="9274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Basic Pred.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color/2/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obj,color;shape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obj,shape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;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dir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6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5046121"/>
                      </a:ext>
                    </a:extLst>
                  </a:tr>
                  <a:tr h="13237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B.K.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b_sp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(O1):-color(O1,B),shape(O1,Sp).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g_sp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(O1):-color(O1,G),shape(O1,Sp).</a:t>
                          </a: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g_cu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(O1):-color(O1,G),shape(O1,Cu).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8740853"/>
                      </a:ext>
                    </a:extLst>
                  </a:tr>
                  <a:tr h="9274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Pred.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left_side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algn="ctr"/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right_side</a:t>
                          </a:r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/2/</a:t>
                          </a:r>
                          <a:r>
                            <a:rPr lang="en-US" sz="2600" b="0" i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obj,obj</a:t>
                          </a:r>
                          <a:endParaRPr lang="en-US" sz="2600" b="0" i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01219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A6D0C6C-5F42-1951-DDB4-CC729B7D0DA7}"/>
              </a:ext>
            </a:extLst>
          </p:cNvPr>
          <p:cNvSpPr/>
          <p:nvPr/>
        </p:nvSpPr>
        <p:spPr>
          <a:xfrm>
            <a:off x="341048" y="349512"/>
            <a:ext cx="2929997" cy="295791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15D4FA-7750-0C4B-B871-41838CE9A2D1}"/>
              </a:ext>
            </a:extLst>
          </p:cNvPr>
          <p:cNvSpPr/>
          <p:nvPr/>
        </p:nvSpPr>
        <p:spPr>
          <a:xfrm>
            <a:off x="3518787" y="325162"/>
            <a:ext cx="2929997" cy="295791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CF9586-3E03-391B-BBF1-EF18734EBD2B}"/>
              </a:ext>
            </a:extLst>
          </p:cNvPr>
          <p:cNvSpPr/>
          <p:nvPr/>
        </p:nvSpPr>
        <p:spPr>
          <a:xfrm>
            <a:off x="341042" y="3442883"/>
            <a:ext cx="2929997" cy="29579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945FCC-53F4-F5F0-7CEE-E4F60B4F57F0}"/>
              </a:ext>
            </a:extLst>
          </p:cNvPr>
          <p:cNvSpPr/>
          <p:nvPr/>
        </p:nvSpPr>
        <p:spPr>
          <a:xfrm>
            <a:off x="3518787" y="3432092"/>
            <a:ext cx="2929997" cy="29579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854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22" y="2179962"/>
            <a:ext cx="8171066" cy="1609383"/>
          </a:xfrm>
        </p:spPr>
        <p:txBody>
          <a:bodyPr>
            <a:normAutofit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679" y="5097358"/>
            <a:ext cx="15050152" cy="184830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504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799C-97E6-0FB6-8370-BB14065C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39" y="-753679"/>
            <a:ext cx="10241923" cy="715507"/>
          </a:xfrm>
        </p:spPr>
        <p:txBody>
          <a:bodyPr>
            <a:normAutofit/>
          </a:bodyPr>
          <a:lstStyle/>
          <a:p>
            <a:r>
              <a:rPr lang="en-US" sz="2068" dirty="0"/>
              <a:t>Paper: THE INGREDIENTS OF REAL-WORLD OBOTIC </a:t>
            </a:r>
            <a:r>
              <a:rPr lang="en-US" sz="2068" b="1" dirty="0"/>
              <a:t>REINFORCEMENT LEARNING </a:t>
            </a:r>
            <a:r>
              <a:rPr lang="en-US" sz="2068" dirty="0"/>
              <a:t>(ICLR 2020)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B23DA7-AE65-E74C-8A8E-5F38E4EC5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07" y="570799"/>
            <a:ext cx="13447220" cy="6424455"/>
          </a:xfrm>
        </p:spPr>
      </p:pic>
    </p:spTree>
    <p:extLst>
      <p:ext uri="{BB962C8B-B14F-4D97-AF65-F5344CB8AC3E}">
        <p14:creationId xmlns:p14="http://schemas.microsoft.com/office/powerpoint/2010/main" val="16748826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34985E-B717-61E0-DD9A-5B4464413B68}"/>
              </a:ext>
            </a:extLst>
          </p:cNvPr>
          <p:cNvSpPr txBox="1">
            <a:spLocks/>
          </p:cNvSpPr>
          <p:nvPr/>
        </p:nvSpPr>
        <p:spPr>
          <a:xfrm>
            <a:off x="1552557" y="-767283"/>
            <a:ext cx="5400199" cy="2430090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886"/>
              </a:spcAft>
            </a:pPr>
            <a:r>
              <a:rPr lang="en-US" sz="3986" dirty="0"/>
              <a:t>Paper: </a:t>
            </a:r>
            <a:r>
              <a:rPr lang="en-US" sz="3986" dirty="0" err="1"/>
              <a:t>TarGF</a:t>
            </a:r>
            <a:r>
              <a:rPr lang="en-US" sz="3986" dirty="0"/>
              <a:t>: Learning Target Gradient Field for Object Rearrangement (</a:t>
            </a:r>
            <a:r>
              <a:rPr lang="en-US" sz="3986" dirty="0" err="1"/>
              <a:t>NeurIPS</a:t>
            </a:r>
            <a:r>
              <a:rPr lang="en-US" sz="3986" dirty="0"/>
              <a:t> 2022)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4D62-6373-947B-E96F-7D849A6D18BD}"/>
              </a:ext>
            </a:extLst>
          </p:cNvPr>
          <p:cNvSpPr txBox="1"/>
          <p:nvPr/>
        </p:nvSpPr>
        <p:spPr>
          <a:xfrm>
            <a:off x="7751426" y="-767283"/>
            <a:ext cx="9016191" cy="2430090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 fontScale="70000" lnSpcReduction="20000"/>
          </a:bodyPr>
          <a:lstStyle/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r>
              <a:rPr lang="en-US" sz="2658" dirty="0"/>
              <a:t>score-based models</a:t>
            </a:r>
          </a:p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r>
              <a:rPr lang="en-US" sz="2658" dirty="0"/>
              <a:t>Search for a policy with a set of examples, without relying on reward engineering</a:t>
            </a:r>
          </a:p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r>
              <a:rPr lang="en-US" sz="2658" dirty="0"/>
              <a:t>We may explore how to conduct efficient and accurate score-based reward estimation from image-based examples and leverage the recent progress on visual state representation learning [49, 50, 51, 52] to develop the visual gradient-based action.</a:t>
            </a:r>
            <a:endParaRPr lang="en-US" altLang="zh-CN" sz="2658" dirty="0"/>
          </a:p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r>
              <a:rPr lang="en-US" sz="2658" dirty="0"/>
              <a:t>RL is on the control level</a:t>
            </a:r>
          </a:p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r>
              <a:rPr lang="en-US" sz="2658" dirty="0"/>
              <a:t>Is it considering anything about art and personalization?</a:t>
            </a:r>
          </a:p>
          <a:p>
            <a:pPr marL="421874" indent="-337499">
              <a:lnSpc>
                <a:spcPct val="90000"/>
              </a:lnSpc>
              <a:spcAft>
                <a:spcPts val="886"/>
              </a:spcAft>
              <a:buFont typeface="Arial" panose="020B0604020202020204" pitchFamily="34" charset="0"/>
              <a:buChar char="•"/>
            </a:pPr>
            <a:endParaRPr lang="en-US" sz="2658" dirty="0"/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BAA7303-3379-A56F-5624-18FD9FA46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218" y="2396084"/>
            <a:ext cx="5963696" cy="514369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2CC5995-4764-C40E-AD29-A6F3E345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81" y="2592943"/>
            <a:ext cx="8154456" cy="47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92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988" y="1819617"/>
            <a:ext cx="8171066" cy="1609383"/>
          </a:xfrm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679" y="5097358"/>
            <a:ext cx="15050152" cy="184830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83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BD50FF-2BA9-40F7-6B2A-C5109B31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" y="192639"/>
            <a:ext cx="11773697" cy="741904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C4D6DB-118E-1E34-8095-FE75D64A8222}"/>
              </a:ext>
            </a:extLst>
          </p:cNvPr>
          <p:cNvSpPr txBox="1">
            <a:spLocks/>
          </p:cNvSpPr>
          <p:nvPr/>
        </p:nvSpPr>
        <p:spPr>
          <a:xfrm>
            <a:off x="803939" y="-753679"/>
            <a:ext cx="10241923" cy="715507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68" dirty="0"/>
              <a:t>Paper: Multimodal Contextualized Plan Prediction for Embodied Task Completion ()</a:t>
            </a:r>
          </a:p>
        </p:txBody>
      </p:sp>
    </p:spTree>
    <p:extLst>
      <p:ext uri="{BB962C8B-B14F-4D97-AF65-F5344CB8AC3E}">
        <p14:creationId xmlns:p14="http://schemas.microsoft.com/office/powerpoint/2010/main" val="29919587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C2A864CD-9044-C5AA-DAB3-AB6375C7F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4" y="738276"/>
            <a:ext cx="8535348" cy="642445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7C122C-EEA2-D92F-E0EE-4386FD2A6C90}"/>
              </a:ext>
            </a:extLst>
          </p:cNvPr>
          <p:cNvSpPr txBox="1">
            <a:spLocks/>
          </p:cNvSpPr>
          <p:nvPr/>
        </p:nvSpPr>
        <p:spPr>
          <a:xfrm>
            <a:off x="803938" y="-753679"/>
            <a:ext cx="13160639" cy="715507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68" dirty="0"/>
              <a:t>Paper: Robot, Organize my Shelves! Tidying up Objects by Predicting User Preferences (ICRA 2015)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4B542-92A2-09B3-D10F-B1E0EB5BC5D2}"/>
              </a:ext>
            </a:extLst>
          </p:cNvPr>
          <p:cNvSpPr txBox="1"/>
          <p:nvPr/>
        </p:nvSpPr>
        <p:spPr>
          <a:xfrm>
            <a:off x="9396627" y="933295"/>
            <a:ext cx="7552302" cy="2001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068" dirty="0"/>
              <a:t>Use surveys to collect user preferences and generate rating matrix</a:t>
            </a:r>
            <a:endParaRPr lang="en-US" altLang="zh-CN" sz="2068" dirty="0"/>
          </a:p>
          <a:p>
            <a:pPr marL="421874" indent="-421874">
              <a:buFontTx/>
              <a:buChar char="-"/>
            </a:pPr>
            <a:r>
              <a:rPr lang="en-US" sz="2068" dirty="0"/>
              <a:t>Object relationships are rated by users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Takes too much effort for new data collections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Only consider the object relations in category level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No consideration about shape, size, color, …</a:t>
            </a:r>
          </a:p>
        </p:txBody>
      </p:sp>
    </p:spTree>
    <p:extLst>
      <p:ext uri="{BB962C8B-B14F-4D97-AF65-F5344CB8AC3E}">
        <p14:creationId xmlns:p14="http://schemas.microsoft.com/office/powerpoint/2010/main" val="2600352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8CCEB9-745C-D5B4-E5DC-79AB75A19AD4}"/>
              </a:ext>
            </a:extLst>
          </p:cNvPr>
          <p:cNvGrpSpPr/>
          <p:nvPr/>
        </p:nvGrpSpPr>
        <p:grpSpPr>
          <a:xfrm>
            <a:off x="681342" y="-662775"/>
            <a:ext cx="6785313" cy="6697649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0730EF-B072-5935-92AE-E02C52459839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79ED00-3867-002C-AAC2-A9B361FF2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8C1C5D-1E7A-F3AA-1B7C-CFF5DFF223E9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A2D809-B0BA-B23E-BC22-8BB17E4EAD40}"/>
                </a:ext>
              </a:extLst>
            </p:cNvPr>
            <p:cNvSpPr txBox="1"/>
            <p:nvPr/>
          </p:nvSpPr>
          <p:spPr>
            <a:xfrm>
              <a:off x="5871268" y="2869877"/>
              <a:ext cx="242334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5ABD04-97AD-FB37-A305-E16AD7737FBF}"/>
                </a:ext>
              </a:extLst>
            </p:cNvPr>
            <p:cNvSpPr txBox="1"/>
            <p:nvPr/>
          </p:nvSpPr>
          <p:spPr>
            <a:xfrm>
              <a:off x="5939365" y="3804459"/>
              <a:ext cx="264266" cy="33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58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9AE8F3-5BDE-6348-51B9-3ABEF738A0A5}"/>
                </a:ext>
              </a:extLst>
            </p:cNvPr>
            <p:cNvSpPr txBox="1"/>
            <p:nvPr/>
          </p:nvSpPr>
          <p:spPr>
            <a:xfrm>
              <a:off x="4845376" y="3804459"/>
              <a:ext cx="242334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28D9D-5685-BE77-130E-7B7716F64757}"/>
                </a:ext>
              </a:extLst>
            </p:cNvPr>
            <p:cNvSpPr txBox="1"/>
            <p:nvPr/>
          </p:nvSpPr>
          <p:spPr>
            <a:xfrm>
              <a:off x="6931754" y="2046900"/>
              <a:ext cx="242334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E03FEB-BA7F-6E63-399C-BEAF0FA7C9BC}"/>
                </a:ext>
              </a:extLst>
            </p:cNvPr>
            <p:cNvSpPr txBox="1"/>
            <p:nvPr/>
          </p:nvSpPr>
          <p:spPr>
            <a:xfrm>
              <a:off x="4790613" y="2869877"/>
              <a:ext cx="242334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94EDA3-AAC0-261F-3063-BA528D578E59}"/>
                </a:ext>
              </a:extLst>
            </p:cNvPr>
            <p:cNvSpPr txBox="1"/>
            <p:nvPr/>
          </p:nvSpPr>
          <p:spPr>
            <a:xfrm>
              <a:off x="6991079" y="4548249"/>
              <a:ext cx="242334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6BA25B-EEC8-33A6-8408-67BAF7E317AB}"/>
                </a:ext>
              </a:extLst>
            </p:cNvPr>
            <p:cNvSpPr txBox="1"/>
            <p:nvPr/>
          </p:nvSpPr>
          <p:spPr>
            <a:xfrm>
              <a:off x="3822565" y="4548249"/>
              <a:ext cx="242334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0BCA98-274B-BE8B-7F93-ECDF09D3777A}"/>
                </a:ext>
              </a:extLst>
            </p:cNvPr>
            <p:cNvSpPr txBox="1"/>
            <p:nvPr/>
          </p:nvSpPr>
          <p:spPr>
            <a:xfrm>
              <a:off x="3832485" y="2059770"/>
              <a:ext cx="242334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B04D99F-1258-3C49-D9A9-8CEAFC0A3BD9}"/>
              </a:ext>
            </a:extLst>
          </p:cNvPr>
          <p:cNvSpPr txBox="1"/>
          <p:nvPr/>
        </p:nvSpPr>
        <p:spPr>
          <a:xfrm>
            <a:off x="3335728" y="6636691"/>
            <a:ext cx="1146468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8-Zone</a:t>
            </a:r>
          </a:p>
        </p:txBody>
      </p:sp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4383C28F-AE96-8624-18E3-B6E3C98FC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6707" y="1095511"/>
            <a:ext cx="1655875" cy="1594546"/>
          </a:xfrm>
          <a:prstGeom prst="rect">
            <a:avLst/>
          </a:prstGeom>
        </p:spPr>
      </p:pic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E026D6E3-26D4-59E1-AD65-2E6984A7E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939" y="1136167"/>
            <a:ext cx="1655875" cy="1594546"/>
          </a:xfrm>
          <a:prstGeom prst="rect">
            <a:avLst/>
          </a:prstGeom>
        </p:spPr>
      </p:pic>
      <p:pic>
        <p:nvPicPr>
          <p:cNvPr id="24" name="Picture 23" descr="Venn diagram&#10;&#10;Description automatically generated with medium confidence">
            <a:extLst>
              <a:ext uri="{FF2B5EF4-FFF2-40B4-BE49-F238E27FC236}">
                <a16:creationId xmlns:a16="http://schemas.microsoft.com/office/drawing/2014/main" id="{AD5E3428-64EC-2492-AD1C-A65E5E078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23" y="3573339"/>
            <a:ext cx="1602213" cy="1594546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92E32B33-410C-8EA3-0397-0390A044F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435" y="3637725"/>
            <a:ext cx="1514500" cy="15945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AF16497-B7CD-AD18-9CDA-15204B6CB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342" y="3573339"/>
            <a:ext cx="1606073" cy="1594546"/>
          </a:xfrm>
          <a:prstGeom prst="rect">
            <a:avLst/>
          </a:prstGeom>
        </p:spPr>
      </p:pic>
      <p:pic>
        <p:nvPicPr>
          <p:cNvPr id="34" name="Picture 33" descr="Diagram, venn diagram&#10;&#10;Description automatically generated">
            <a:extLst>
              <a:ext uri="{FF2B5EF4-FFF2-40B4-BE49-F238E27FC236}">
                <a16:creationId xmlns:a16="http://schemas.microsoft.com/office/drawing/2014/main" id="{A3474AD5-652A-2408-FA7B-98997C13C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963" y="1136167"/>
            <a:ext cx="1655875" cy="1594546"/>
          </a:xfrm>
          <a:prstGeom prst="rect">
            <a:avLst/>
          </a:prstGeom>
        </p:spPr>
      </p:pic>
      <p:pic>
        <p:nvPicPr>
          <p:cNvPr id="38" name="Picture 37" descr="A picture containing diagram&#10;&#10;Description automatically generated">
            <a:extLst>
              <a:ext uri="{FF2B5EF4-FFF2-40B4-BE49-F238E27FC236}">
                <a16:creationId xmlns:a16="http://schemas.microsoft.com/office/drawing/2014/main" id="{500128ED-7C82-6C9C-A2F0-D33AA8FBB9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818" y="3573339"/>
            <a:ext cx="1655875" cy="1594546"/>
          </a:xfrm>
          <a:prstGeom prst="rect">
            <a:avLst/>
          </a:prstGeom>
        </p:spPr>
      </p:pic>
      <p:pic>
        <p:nvPicPr>
          <p:cNvPr id="40" name="Picture 39" descr="A picture containing diagram&#10;&#10;Description automatically generated">
            <a:extLst>
              <a:ext uri="{FF2B5EF4-FFF2-40B4-BE49-F238E27FC236}">
                <a16:creationId xmlns:a16="http://schemas.microsoft.com/office/drawing/2014/main" id="{4E04680E-54CE-065B-0E86-E660492F67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319" y="1114512"/>
            <a:ext cx="1655875" cy="15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4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3AE33CDC-194C-B13D-2FF6-EAE71A692730}"/>
              </a:ext>
            </a:extLst>
          </p:cNvPr>
          <p:cNvSpPr/>
          <p:nvPr/>
        </p:nvSpPr>
        <p:spPr>
          <a:xfrm>
            <a:off x="8624029" y="-1263083"/>
            <a:ext cx="8847203" cy="9317990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08AD8EA-45DC-7ABE-8782-6B2CD73278C6}"/>
              </a:ext>
            </a:extLst>
          </p:cNvPr>
          <p:cNvGrpSpPr/>
          <p:nvPr/>
        </p:nvGrpSpPr>
        <p:grpSpPr>
          <a:xfrm>
            <a:off x="9159421" y="-742744"/>
            <a:ext cx="7828363" cy="7789779"/>
            <a:chOff x="646664" y="603442"/>
            <a:chExt cx="5302216" cy="52760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B411C95-B680-2708-4982-AC5B5A326179}"/>
                </a:ext>
              </a:extLst>
            </p:cNvPr>
            <p:cNvSpPr/>
            <p:nvPr/>
          </p:nvSpPr>
          <p:spPr>
            <a:xfrm>
              <a:off x="646664" y="618589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E8D5092-307E-1D8B-A082-A10F8630A99B}"/>
                </a:ext>
              </a:extLst>
            </p:cNvPr>
            <p:cNvGrpSpPr/>
            <p:nvPr/>
          </p:nvGrpSpPr>
          <p:grpSpPr>
            <a:xfrm>
              <a:off x="646664" y="603442"/>
              <a:ext cx="5302216" cy="5260936"/>
              <a:chOff x="2992527" y="739493"/>
              <a:chExt cx="5302216" cy="526093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4A9C0FA-2026-B980-E56F-4D8D7FEE429C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BDD10FC-D778-9A2B-5943-E871AADDDDA0}"/>
                  </a:ext>
                </a:extLst>
              </p:cNvPr>
              <p:cNvCxnSpPr>
                <a:cxnSpLocks/>
                <a:stCxn id="74" idx="1"/>
                <a:endCxn id="74" idx="3"/>
              </p:cNvCxnSpPr>
              <p:nvPr/>
            </p:nvCxnSpPr>
            <p:spPr>
              <a:xfrm>
                <a:off x="2992527" y="3385108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2251D4-4E1A-80BA-D2FB-64914725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41F1C53-4026-650B-6F60-6E985EED3645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0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4EEC9C-08E0-4A29-0F82-14691AB22241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39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58" dirty="0"/>
                  <a:t>1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ACD84A-60A6-1A03-4DFE-D042B5BBF79C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2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341AB82-5D43-6922-9128-D11DE81F5FD4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9CE6B1-D5BD-75EF-D9B9-98ABC6E06FC5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3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94B45F6-F5F1-A177-8FD5-A83C853E8D7D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5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4255330-64CE-FB8C-82AB-C4F6C799488B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6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2C357BB-ADCA-3E5A-9C30-AF6157E1D16F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7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F13E3FC-5A63-CB42-504D-A1B2A172A285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37BA57B-43F6-7E01-4A6B-43F44A6A758B}"/>
              </a:ext>
            </a:extLst>
          </p:cNvPr>
          <p:cNvGrpSpPr/>
          <p:nvPr/>
        </p:nvGrpSpPr>
        <p:grpSpPr>
          <a:xfrm>
            <a:off x="795665" y="-742746"/>
            <a:ext cx="7828363" cy="7767416"/>
            <a:chOff x="538911" y="603442"/>
            <a:chExt cx="5302216" cy="526093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E98E3B8-1184-A695-EB9B-83C6ACB0125F}"/>
                </a:ext>
              </a:extLst>
            </p:cNvPr>
            <p:cNvSpPr/>
            <p:nvPr/>
          </p:nvSpPr>
          <p:spPr>
            <a:xfrm>
              <a:off x="538911" y="603442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A75A82C-A8F7-17B3-CD2C-ED20D025B9FB}"/>
                </a:ext>
              </a:extLst>
            </p:cNvPr>
            <p:cNvGrpSpPr/>
            <p:nvPr/>
          </p:nvGrpSpPr>
          <p:grpSpPr>
            <a:xfrm>
              <a:off x="538911" y="603442"/>
              <a:ext cx="5302216" cy="5260936"/>
              <a:chOff x="2884774" y="739493"/>
              <a:chExt cx="5302216" cy="5260936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7526447-F8CF-31B5-C279-91C6FE9633FC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solidFill>
                <a:schemeClr val="accent1">
                  <a:alpha val="61794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B801328-31AB-A339-AEE6-1353718291C7}"/>
                  </a:ext>
                </a:extLst>
              </p:cNvPr>
              <p:cNvCxnSpPr>
                <a:cxnSpLocks/>
                <a:stCxn id="46" idx="1"/>
                <a:endCxn id="46" idx="3"/>
              </p:cNvCxnSpPr>
              <p:nvPr/>
            </p:nvCxnSpPr>
            <p:spPr>
              <a:xfrm>
                <a:off x="2884774" y="3369961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56CFDDC-9D4D-3E1F-988A-076BC038BA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9473FD-DB08-9DCD-9E65-5777D875E6F5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AD49D6-495B-CD93-5EFA-FF3E317DA5C8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39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58" dirty="0"/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E0E649-C326-C780-B818-1FFDD9BC414B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E8A6F0-01DE-7A23-0456-A2CFEAEF49D4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D4994C-02EC-97F2-9B16-737036C67F32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F5B371-73FA-90F6-518A-C0A99B52EF25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5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6214F4-45FD-9586-7703-11A1B84C8995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6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611A8F7-261B-DA23-1B56-7C5F4A3C2182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7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D919DD0-2301-4FA9-3C07-53BF0CA98B10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525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41AAEC88-1062-D9C7-3F58-047AE9B7B567}"/>
              </a:ext>
            </a:extLst>
          </p:cNvPr>
          <p:cNvGrpSpPr/>
          <p:nvPr/>
        </p:nvGrpSpPr>
        <p:grpSpPr>
          <a:xfrm>
            <a:off x="695908" y="-241826"/>
            <a:ext cx="6909704" cy="6909704"/>
            <a:chOff x="529817" y="894546"/>
            <a:chExt cx="4680000" cy="468000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4A9C0FA-2026-B980-E56F-4D8D7FEE42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5391" y="2151061"/>
              <a:ext cx="2160000" cy="21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905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BDD10FC-D778-9A2B-5943-E871AADDDDA0}"/>
                </a:ext>
              </a:extLst>
            </p:cNvPr>
            <p:cNvCxnSpPr>
              <a:cxnSpLocks/>
              <a:stCxn id="95" idx="2"/>
              <a:endCxn id="95" idx="6"/>
            </p:cNvCxnSpPr>
            <p:nvPr/>
          </p:nvCxnSpPr>
          <p:spPr>
            <a:xfrm>
              <a:off x="529817" y="3234546"/>
              <a:ext cx="468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92251D4-4E1A-80BA-D2FB-649147252F7B}"/>
                </a:ext>
              </a:extLst>
            </p:cNvPr>
            <p:cNvCxnSpPr>
              <a:cxnSpLocks/>
              <a:stCxn id="95" idx="4"/>
              <a:endCxn id="95" idx="0"/>
            </p:cNvCxnSpPr>
            <p:nvPr/>
          </p:nvCxnSpPr>
          <p:spPr>
            <a:xfrm flipV="1">
              <a:off x="2869817" y="894546"/>
              <a:ext cx="0" cy="46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1F1C53-4026-650B-6F60-6E985EED3645}"/>
                </a:ext>
              </a:extLst>
            </p:cNvPr>
            <p:cNvSpPr txBox="1"/>
            <p:nvPr/>
          </p:nvSpPr>
          <p:spPr>
            <a:xfrm>
              <a:off x="3170395" y="2382622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EEC9C-08E0-4A29-0F82-14691AB22241}"/>
                </a:ext>
              </a:extLst>
            </p:cNvPr>
            <p:cNvSpPr txBox="1"/>
            <p:nvPr/>
          </p:nvSpPr>
          <p:spPr>
            <a:xfrm>
              <a:off x="3211615" y="3298734"/>
              <a:ext cx="264266" cy="67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905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1ACD84A-60A6-1A03-4DFE-D042B5BBF79C}"/>
                </a:ext>
              </a:extLst>
            </p:cNvPr>
            <p:cNvSpPr txBox="1"/>
            <p:nvPr/>
          </p:nvSpPr>
          <p:spPr>
            <a:xfrm>
              <a:off x="2191910" y="3267580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41AB82-5D43-6922-9128-D11DE81F5FD4}"/>
                </a:ext>
              </a:extLst>
            </p:cNvPr>
            <p:cNvSpPr txBox="1"/>
            <p:nvPr/>
          </p:nvSpPr>
          <p:spPr>
            <a:xfrm>
              <a:off x="3945660" y="1927584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59CE6B1-D5BD-75EF-D9B9-98ABC6E06FC5}"/>
                </a:ext>
              </a:extLst>
            </p:cNvPr>
            <p:cNvSpPr txBox="1"/>
            <p:nvPr/>
          </p:nvSpPr>
          <p:spPr>
            <a:xfrm>
              <a:off x="2191910" y="2416513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3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94B45F6-F5F1-A177-8FD5-A83C853E8D7D}"/>
                </a:ext>
              </a:extLst>
            </p:cNvPr>
            <p:cNvSpPr txBox="1"/>
            <p:nvPr/>
          </p:nvSpPr>
          <p:spPr>
            <a:xfrm>
              <a:off x="4018158" y="3940557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255330-64CE-FB8C-82AB-C4F6C799488B}"/>
                </a:ext>
              </a:extLst>
            </p:cNvPr>
            <p:cNvSpPr txBox="1"/>
            <p:nvPr/>
          </p:nvSpPr>
          <p:spPr>
            <a:xfrm>
              <a:off x="1302633" y="3951934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C357BB-ADCA-3E5A-9C30-AF6157E1D16F}"/>
                </a:ext>
              </a:extLst>
            </p:cNvPr>
            <p:cNvSpPr txBox="1"/>
            <p:nvPr/>
          </p:nvSpPr>
          <p:spPr>
            <a:xfrm>
              <a:off x="1316696" y="1927584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7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F13E3FC-5A63-CB42-504D-A1B2A172A285}"/>
                </a:ext>
              </a:extLst>
            </p:cNvPr>
            <p:cNvSpPr/>
            <p:nvPr/>
          </p:nvSpPr>
          <p:spPr>
            <a:xfrm>
              <a:off x="2787407" y="3120558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905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4768A19-6AC0-F087-D01E-380849BBC0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817" y="894546"/>
              <a:ext cx="4680000" cy="46800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905" dirty="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4A440DA-9D73-3F4C-85B3-CF012E1EF5F0}"/>
              </a:ext>
            </a:extLst>
          </p:cNvPr>
          <p:cNvGrpSpPr/>
          <p:nvPr/>
        </p:nvGrpSpPr>
        <p:grpSpPr>
          <a:xfrm>
            <a:off x="9131056" y="-73529"/>
            <a:ext cx="6909704" cy="6909704"/>
            <a:chOff x="529817" y="894546"/>
            <a:chExt cx="4680000" cy="468000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EB31F0A-A66A-E724-F542-07FB915E41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817" y="894546"/>
              <a:ext cx="4680000" cy="468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905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71B1C3C-96CA-AC84-193B-BD7D58C716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5391" y="2151061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905" dirty="0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EC1ABA9-CDB4-CDAD-6C12-84EC16EC9D93}"/>
                </a:ext>
              </a:extLst>
            </p:cNvPr>
            <p:cNvCxnSpPr>
              <a:cxnSpLocks/>
              <a:stCxn id="128" idx="2"/>
              <a:endCxn id="128" idx="6"/>
            </p:cNvCxnSpPr>
            <p:nvPr/>
          </p:nvCxnSpPr>
          <p:spPr>
            <a:xfrm>
              <a:off x="529817" y="3234546"/>
              <a:ext cx="468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E45CDC0-4A9B-77E9-FBE2-230BC52B5762}"/>
                </a:ext>
              </a:extLst>
            </p:cNvPr>
            <p:cNvCxnSpPr>
              <a:cxnSpLocks/>
              <a:stCxn id="128" idx="4"/>
              <a:endCxn id="128" idx="0"/>
            </p:cNvCxnSpPr>
            <p:nvPr/>
          </p:nvCxnSpPr>
          <p:spPr>
            <a:xfrm flipV="1">
              <a:off x="2869817" y="894546"/>
              <a:ext cx="0" cy="46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7E728AF-190D-83EC-CD34-5CAF31C02A40}"/>
                </a:ext>
              </a:extLst>
            </p:cNvPr>
            <p:cNvSpPr txBox="1"/>
            <p:nvPr/>
          </p:nvSpPr>
          <p:spPr>
            <a:xfrm>
              <a:off x="3170395" y="2382622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61E10D8-8DEF-B982-FF65-4C7E81109444}"/>
                </a:ext>
              </a:extLst>
            </p:cNvPr>
            <p:cNvSpPr txBox="1"/>
            <p:nvPr/>
          </p:nvSpPr>
          <p:spPr>
            <a:xfrm>
              <a:off x="3211615" y="3298734"/>
              <a:ext cx="264266" cy="67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905" dirty="0"/>
                <a:t>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BC66763-774A-14EA-DDBB-C66E677EB88A}"/>
                </a:ext>
              </a:extLst>
            </p:cNvPr>
            <p:cNvSpPr txBox="1"/>
            <p:nvPr/>
          </p:nvSpPr>
          <p:spPr>
            <a:xfrm>
              <a:off x="2191910" y="3267580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8A30592-B538-EFCB-458A-18D4724CF1F3}"/>
                </a:ext>
              </a:extLst>
            </p:cNvPr>
            <p:cNvSpPr txBox="1"/>
            <p:nvPr/>
          </p:nvSpPr>
          <p:spPr>
            <a:xfrm>
              <a:off x="3945660" y="1927584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4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70327E9-7A14-C335-CA75-799E772595BC}"/>
                </a:ext>
              </a:extLst>
            </p:cNvPr>
            <p:cNvSpPr txBox="1"/>
            <p:nvPr/>
          </p:nvSpPr>
          <p:spPr>
            <a:xfrm>
              <a:off x="2191910" y="2416513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3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9608AC6-0C9D-A527-067F-1B301E8344D8}"/>
                </a:ext>
              </a:extLst>
            </p:cNvPr>
            <p:cNvSpPr txBox="1"/>
            <p:nvPr/>
          </p:nvSpPr>
          <p:spPr>
            <a:xfrm>
              <a:off x="4018158" y="3940557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5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CD2BB6E-BC26-1D88-5585-BF3F9322DCDA}"/>
                </a:ext>
              </a:extLst>
            </p:cNvPr>
            <p:cNvSpPr txBox="1"/>
            <p:nvPr/>
          </p:nvSpPr>
          <p:spPr>
            <a:xfrm>
              <a:off x="1302633" y="3951934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EE89525-673D-68DF-DEA2-7FC9CF1F1392}"/>
                </a:ext>
              </a:extLst>
            </p:cNvPr>
            <p:cNvSpPr txBox="1"/>
            <p:nvPr/>
          </p:nvSpPr>
          <p:spPr>
            <a:xfrm>
              <a:off x="1316696" y="1927584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7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49DC3DC-2518-993A-4DC0-0B3A42AC3F09}"/>
                </a:ext>
              </a:extLst>
            </p:cNvPr>
            <p:cNvSpPr/>
            <p:nvPr/>
          </p:nvSpPr>
          <p:spPr>
            <a:xfrm>
              <a:off x="2787407" y="3120558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905"/>
            </a:p>
          </p:txBody>
        </p:sp>
      </p:grpSp>
    </p:spTree>
    <p:extLst>
      <p:ext uri="{BB962C8B-B14F-4D97-AF65-F5344CB8AC3E}">
        <p14:creationId xmlns:p14="http://schemas.microsoft.com/office/powerpoint/2010/main" val="31282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41AAEC88-1062-D9C7-3F58-047AE9B7B567}"/>
              </a:ext>
            </a:extLst>
          </p:cNvPr>
          <p:cNvGrpSpPr/>
          <p:nvPr/>
        </p:nvGrpSpPr>
        <p:grpSpPr>
          <a:xfrm>
            <a:off x="695908" y="-241826"/>
            <a:ext cx="6909704" cy="6909704"/>
            <a:chOff x="529817" y="894546"/>
            <a:chExt cx="4680000" cy="468000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4A9C0FA-2026-B980-E56F-4D8D7FEE42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5391" y="2151061"/>
              <a:ext cx="2160000" cy="21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905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BDD10FC-D778-9A2B-5943-E871AADDDDA0}"/>
                </a:ext>
              </a:extLst>
            </p:cNvPr>
            <p:cNvCxnSpPr>
              <a:cxnSpLocks/>
              <a:stCxn id="95" idx="2"/>
              <a:endCxn id="95" idx="6"/>
            </p:cNvCxnSpPr>
            <p:nvPr/>
          </p:nvCxnSpPr>
          <p:spPr>
            <a:xfrm>
              <a:off x="529817" y="3234546"/>
              <a:ext cx="468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92251D4-4E1A-80BA-D2FB-649147252F7B}"/>
                </a:ext>
              </a:extLst>
            </p:cNvPr>
            <p:cNvCxnSpPr>
              <a:cxnSpLocks/>
              <a:stCxn id="95" idx="4"/>
              <a:endCxn id="95" idx="0"/>
            </p:cNvCxnSpPr>
            <p:nvPr/>
          </p:nvCxnSpPr>
          <p:spPr>
            <a:xfrm flipV="1">
              <a:off x="2869817" y="894546"/>
              <a:ext cx="0" cy="46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1F1C53-4026-650B-6F60-6E985EED3645}"/>
                </a:ext>
              </a:extLst>
            </p:cNvPr>
            <p:cNvSpPr txBox="1"/>
            <p:nvPr/>
          </p:nvSpPr>
          <p:spPr>
            <a:xfrm>
              <a:off x="3170395" y="2382622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EEC9C-08E0-4A29-0F82-14691AB22241}"/>
                </a:ext>
              </a:extLst>
            </p:cNvPr>
            <p:cNvSpPr txBox="1"/>
            <p:nvPr/>
          </p:nvSpPr>
          <p:spPr>
            <a:xfrm>
              <a:off x="3211615" y="3298734"/>
              <a:ext cx="264266" cy="67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905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1ACD84A-60A6-1A03-4DFE-D042B5BBF79C}"/>
                </a:ext>
              </a:extLst>
            </p:cNvPr>
            <p:cNvSpPr txBox="1"/>
            <p:nvPr/>
          </p:nvSpPr>
          <p:spPr>
            <a:xfrm>
              <a:off x="2191910" y="3267580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41AB82-5D43-6922-9128-D11DE81F5FD4}"/>
                </a:ext>
              </a:extLst>
            </p:cNvPr>
            <p:cNvSpPr txBox="1"/>
            <p:nvPr/>
          </p:nvSpPr>
          <p:spPr>
            <a:xfrm>
              <a:off x="3945660" y="1927584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59CE6B1-D5BD-75EF-D9B9-98ABC6E06FC5}"/>
                </a:ext>
              </a:extLst>
            </p:cNvPr>
            <p:cNvSpPr txBox="1"/>
            <p:nvPr/>
          </p:nvSpPr>
          <p:spPr>
            <a:xfrm>
              <a:off x="2191910" y="2416513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3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94B45F6-F5F1-A177-8FD5-A83C853E8D7D}"/>
                </a:ext>
              </a:extLst>
            </p:cNvPr>
            <p:cNvSpPr txBox="1"/>
            <p:nvPr/>
          </p:nvSpPr>
          <p:spPr>
            <a:xfrm>
              <a:off x="4018158" y="3940557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255330-64CE-FB8C-82AB-C4F6C799488B}"/>
                </a:ext>
              </a:extLst>
            </p:cNvPr>
            <p:cNvSpPr txBox="1"/>
            <p:nvPr/>
          </p:nvSpPr>
          <p:spPr>
            <a:xfrm>
              <a:off x="1302633" y="3951934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C357BB-ADCA-3E5A-9C30-AF6157E1D16F}"/>
                </a:ext>
              </a:extLst>
            </p:cNvPr>
            <p:cNvSpPr txBox="1"/>
            <p:nvPr/>
          </p:nvSpPr>
          <p:spPr>
            <a:xfrm>
              <a:off x="1316696" y="1927584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7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F13E3FC-5A63-CB42-504D-A1B2A172A285}"/>
                </a:ext>
              </a:extLst>
            </p:cNvPr>
            <p:cNvSpPr/>
            <p:nvPr/>
          </p:nvSpPr>
          <p:spPr>
            <a:xfrm>
              <a:off x="2787407" y="3120558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905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4768A19-6AC0-F087-D01E-380849BBC0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817" y="894546"/>
              <a:ext cx="4680000" cy="46800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905" dirty="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4A440DA-9D73-3F4C-85B3-CF012E1EF5F0}"/>
              </a:ext>
            </a:extLst>
          </p:cNvPr>
          <p:cNvGrpSpPr/>
          <p:nvPr/>
        </p:nvGrpSpPr>
        <p:grpSpPr>
          <a:xfrm>
            <a:off x="9131056" y="-73529"/>
            <a:ext cx="6909704" cy="6909704"/>
            <a:chOff x="529817" y="894546"/>
            <a:chExt cx="4680000" cy="4680000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71B1C3C-96CA-AC84-193B-BD7D58C716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5391" y="2151061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905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EB31F0A-A66A-E724-F542-07FB915E41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817" y="894546"/>
              <a:ext cx="4680000" cy="46800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905" dirty="0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EC1ABA9-CDB4-CDAD-6C12-84EC16EC9D93}"/>
                </a:ext>
              </a:extLst>
            </p:cNvPr>
            <p:cNvCxnSpPr>
              <a:cxnSpLocks/>
              <a:stCxn id="128" idx="2"/>
              <a:endCxn id="128" idx="6"/>
            </p:cNvCxnSpPr>
            <p:nvPr/>
          </p:nvCxnSpPr>
          <p:spPr>
            <a:xfrm>
              <a:off x="529817" y="3234546"/>
              <a:ext cx="468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E45CDC0-4A9B-77E9-FBE2-230BC52B5762}"/>
                </a:ext>
              </a:extLst>
            </p:cNvPr>
            <p:cNvCxnSpPr>
              <a:cxnSpLocks/>
              <a:stCxn id="128" idx="4"/>
              <a:endCxn id="128" idx="0"/>
            </p:cNvCxnSpPr>
            <p:nvPr/>
          </p:nvCxnSpPr>
          <p:spPr>
            <a:xfrm flipV="1">
              <a:off x="2869817" y="894546"/>
              <a:ext cx="0" cy="46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7E728AF-190D-83EC-CD34-5CAF31C02A40}"/>
                </a:ext>
              </a:extLst>
            </p:cNvPr>
            <p:cNvSpPr txBox="1"/>
            <p:nvPr/>
          </p:nvSpPr>
          <p:spPr>
            <a:xfrm>
              <a:off x="3170395" y="2382622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61E10D8-8DEF-B982-FF65-4C7E81109444}"/>
                </a:ext>
              </a:extLst>
            </p:cNvPr>
            <p:cNvSpPr txBox="1"/>
            <p:nvPr/>
          </p:nvSpPr>
          <p:spPr>
            <a:xfrm>
              <a:off x="3211615" y="3298734"/>
              <a:ext cx="264266" cy="67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905" dirty="0"/>
                <a:t>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BC66763-774A-14EA-DDBB-C66E677EB88A}"/>
                </a:ext>
              </a:extLst>
            </p:cNvPr>
            <p:cNvSpPr txBox="1"/>
            <p:nvPr/>
          </p:nvSpPr>
          <p:spPr>
            <a:xfrm>
              <a:off x="2191910" y="3267580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8A30592-B538-EFCB-458A-18D4724CF1F3}"/>
                </a:ext>
              </a:extLst>
            </p:cNvPr>
            <p:cNvSpPr txBox="1"/>
            <p:nvPr/>
          </p:nvSpPr>
          <p:spPr>
            <a:xfrm>
              <a:off x="3945660" y="1927584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4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70327E9-7A14-C335-CA75-799E772595BC}"/>
                </a:ext>
              </a:extLst>
            </p:cNvPr>
            <p:cNvSpPr txBox="1"/>
            <p:nvPr/>
          </p:nvSpPr>
          <p:spPr>
            <a:xfrm>
              <a:off x="2191910" y="2416513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3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9608AC6-0C9D-A527-067F-1B301E8344D8}"/>
                </a:ext>
              </a:extLst>
            </p:cNvPr>
            <p:cNvSpPr txBox="1"/>
            <p:nvPr/>
          </p:nvSpPr>
          <p:spPr>
            <a:xfrm>
              <a:off x="4018158" y="3940557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5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CD2BB6E-BC26-1D88-5585-BF3F9322DCDA}"/>
                </a:ext>
              </a:extLst>
            </p:cNvPr>
            <p:cNvSpPr txBox="1"/>
            <p:nvPr/>
          </p:nvSpPr>
          <p:spPr>
            <a:xfrm>
              <a:off x="1302633" y="3951934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EE89525-673D-68DF-DEA2-7FC9CF1F1392}"/>
                </a:ext>
              </a:extLst>
            </p:cNvPr>
            <p:cNvSpPr txBox="1"/>
            <p:nvPr/>
          </p:nvSpPr>
          <p:spPr>
            <a:xfrm>
              <a:off x="1316696" y="1927584"/>
              <a:ext cx="384565" cy="678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05" dirty="0"/>
                <a:t>7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49DC3DC-2518-993A-4DC0-0B3A42AC3F09}"/>
                </a:ext>
              </a:extLst>
            </p:cNvPr>
            <p:cNvSpPr/>
            <p:nvPr/>
          </p:nvSpPr>
          <p:spPr>
            <a:xfrm>
              <a:off x="2787407" y="3120558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905"/>
            </a:p>
          </p:txBody>
        </p:sp>
      </p:grpSp>
    </p:spTree>
    <p:extLst>
      <p:ext uri="{BB962C8B-B14F-4D97-AF65-F5344CB8AC3E}">
        <p14:creationId xmlns:p14="http://schemas.microsoft.com/office/powerpoint/2010/main" val="3521023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D08AD8EA-45DC-7ABE-8782-6B2CD73278C6}"/>
              </a:ext>
            </a:extLst>
          </p:cNvPr>
          <p:cNvGrpSpPr/>
          <p:nvPr/>
        </p:nvGrpSpPr>
        <p:grpSpPr>
          <a:xfrm>
            <a:off x="657932" y="-867612"/>
            <a:ext cx="7828363" cy="7789779"/>
            <a:chOff x="646664" y="603442"/>
            <a:chExt cx="5302216" cy="52760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B411C95-B680-2708-4982-AC5B5A326179}"/>
                </a:ext>
              </a:extLst>
            </p:cNvPr>
            <p:cNvSpPr/>
            <p:nvPr/>
          </p:nvSpPr>
          <p:spPr>
            <a:xfrm>
              <a:off x="646664" y="618589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E8D5092-307E-1D8B-A082-A10F8630A99B}"/>
                </a:ext>
              </a:extLst>
            </p:cNvPr>
            <p:cNvGrpSpPr/>
            <p:nvPr/>
          </p:nvGrpSpPr>
          <p:grpSpPr>
            <a:xfrm>
              <a:off x="646664" y="603442"/>
              <a:ext cx="5302216" cy="5260936"/>
              <a:chOff x="2992527" y="739493"/>
              <a:chExt cx="5302216" cy="526093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4A9C0FA-2026-B980-E56F-4D8D7FEE429C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BDD10FC-D778-9A2B-5943-E871AADDDDA0}"/>
                  </a:ext>
                </a:extLst>
              </p:cNvPr>
              <p:cNvCxnSpPr>
                <a:cxnSpLocks/>
                <a:stCxn id="74" idx="1"/>
                <a:endCxn id="74" idx="3"/>
              </p:cNvCxnSpPr>
              <p:nvPr/>
            </p:nvCxnSpPr>
            <p:spPr>
              <a:xfrm>
                <a:off x="2992527" y="3385108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2251D4-4E1A-80BA-D2FB-64914725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41F1C53-4026-650B-6F60-6E985EED3645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0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4EEC9C-08E0-4A29-0F82-14691AB22241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39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58" dirty="0"/>
                  <a:t>1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ACD84A-60A6-1A03-4DFE-D042B5BBF79C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2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341AB82-5D43-6922-9128-D11DE81F5FD4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9CE6B1-D5BD-75EF-D9B9-98ABC6E06FC5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3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94B45F6-F5F1-A177-8FD5-A83C853E8D7D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5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4255330-64CE-FB8C-82AB-C4F6C799488B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6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2C357BB-ADCA-3E5A-9C30-AF6157E1D16F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7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F13E3FC-5A63-CB42-504D-A1B2A172A285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17C79F46-C426-7836-F872-2E9B7F42F59F}"/>
              </a:ext>
            </a:extLst>
          </p:cNvPr>
          <p:cNvSpPr/>
          <p:nvPr/>
        </p:nvSpPr>
        <p:spPr>
          <a:xfrm>
            <a:off x="423745" y="-853041"/>
            <a:ext cx="3928725" cy="7730482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8B34EE-0CC6-3A1D-921F-13D753248D23}"/>
              </a:ext>
            </a:extLst>
          </p:cNvPr>
          <p:cNvGrpSpPr/>
          <p:nvPr/>
        </p:nvGrpSpPr>
        <p:grpSpPr>
          <a:xfrm>
            <a:off x="9404113" y="-733019"/>
            <a:ext cx="7828363" cy="7789779"/>
            <a:chOff x="6369485" y="610029"/>
            <a:chExt cx="5302216" cy="527608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72EEE1-F560-9923-452C-48F289F86DF6}"/>
                </a:ext>
              </a:extLst>
            </p:cNvPr>
            <p:cNvGrpSpPr/>
            <p:nvPr/>
          </p:nvGrpSpPr>
          <p:grpSpPr>
            <a:xfrm>
              <a:off x="6369485" y="610029"/>
              <a:ext cx="5302216" cy="5276083"/>
              <a:chOff x="646664" y="603442"/>
              <a:chExt cx="5302216" cy="527608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9C3846-0E5E-6F71-7A9A-67B6AD2ACC23}"/>
                  </a:ext>
                </a:extLst>
              </p:cNvPr>
              <p:cNvSpPr/>
              <p:nvPr/>
            </p:nvSpPr>
            <p:spPr>
              <a:xfrm>
                <a:off x="646664" y="618589"/>
                <a:ext cx="5302216" cy="5260936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CB39594-F791-5937-09E2-4822D50A968C}"/>
                  </a:ext>
                </a:extLst>
              </p:cNvPr>
              <p:cNvGrpSpPr/>
              <p:nvPr/>
            </p:nvGrpSpPr>
            <p:grpSpPr>
              <a:xfrm>
                <a:off x="646664" y="603442"/>
                <a:ext cx="5302216" cy="5260936"/>
                <a:chOff x="2992527" y="739493"/>
                <a:chExt cx="5302216" cy="5260936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AA5C311F-AA26-F724-1BFC-5BBA87C3047E}"/>
                    </a:ext>
                  </a:extLst>
                </p:cNvPr>
                <p:cNvSpPr/>
                <p:nvPr/>
              </p:nvSpPr>
              <p:spPr>
                <a:xfrm>
                  <a:off x="4318661" y="2309752"/>
                  <a:ext cx="2434441" cy="2303813"/>
                </a:xfrm>
                <a:prstGeom prst="ellipse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 dirty="0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BF04947-DBBE-47B2-D4DF-8303B99DE410}"/>
                    </a:ext>
                  </a:extLst>
                </p:cNvPr>
                <p:cNvCxnSpPr>
                  <a:cxnSpLocks/>
                  <a:stCxn id="7" idx="1"/>
                  <a:endCxn id="7" idx="3"/>
                </p:cNvCxnSpPr>
                <p:nvPr/>
              </p:nvCxnSpPr>
              <p:spPr>
                <a:xfrm>
                  <a:off x="2992527" y="3385108"/>
                  <a:ext cx="5302216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C8CB5C8-C30A-FF9F-3EDD-470765A68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99510" y="739493"/>
                  <a:ext cx="0" cy="526093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B7DBCAB-0D20-73B7-8146-B583EB7CA877}"/>
                    </a:ext>
                  </a:extLst>
                </p:cNvPr>
                <p:cNvSpPr txBox="1"/>
                <p:nvPr/>
              </p:nvSpPr>
              <p:spPr>
                <a:xfrm>
                  <a:off x="5871268" y="2869877"/>
                  <a:ext cx="242334" cy="3395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658" dirty="0"/>
                    <a:t>0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4C6385C-1A3D-7B89-C598-981CC8D2DBD5}"/>
                    </a:ext>
                  </a:extLst>
                </p:cNvPr>
                <p:cNvSpPr txBox="1"/>
                <p:nvPr/>
              </p:nvSpPr>
              <p:spPr>
                <a:xfrm>
                  <a:off x="5939365" y="3804459"/>
                  <a:ext cx="264266" cy="3395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658" dirty="0"/>
                    <a:t>1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656DD0E-4EF3-94BC-21D1-BDEE15AF3B52}"/>
                    </a:ext>
                  </a:extLst>
                </p:cNvPr>
                <p:cNvSpPr txBox="1"/>
                <p:nvPr/>
              </p:nvSpPr>
              <p:spPr>
                <a:xfrm>
                  <a:off x="4845376" y="3804459"/>
                  <a:ext cx="242334" cy="3395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658" dirty="0"/>
                    <a:t>2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FF9DE4-425E-9DEB-B39D-8216540475DC}"/>
                    </a:ext>
                  </a:extLst>
                </p:cNvPr>
                <p:cNvSpPr txBox="1"/>
                <p:nvPr/>
              </p:nvSpPr>
              <p:spPr>
                <a:xfrm>
                  <a:off x="6931754" y="2046900"/>
                  <a:ext cx="242334" cy="3395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658" dirty="0"/>
                    <a:t>4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CBBEF4B-C68A-2425-3C23-2138FD89B081}"/>
                    </a:ext>
                  </a:extLst>
                </p:cNvPr>
                <p:cNvSpPr txBox="1"/>
                <p:nvPr/>
              </p:nvSpPr>
              <p:spPr>
                <a:xfrm>
                  <a:off x="4790613" y="2869877"/>
                  <a:ext cx="242334" cy="3395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658" dirty="0"/>
                    <a:t>3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17A9569-E241-4ECC-C49B-3A8209902C74}"/>
                    </a:ext>
                  </a:extLst>
                </p:cNvPr>
                <p:cNvSpPr txBox="1"/>
                <p:nvPr/>
              </p:nvSpPr>
              <p:spPr>
                <a:xfrm>
                  <a:off x="6991079" y="4548249"/>
                  <a:ext cx="242334" cy="3395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658" dirty="0"/>
                    <a:t>5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FD1B4B1-024C-8B0D-ECDE-1E48FCC26173}"/>
                    </a:ext>
                  </a:extLst>
                </p:cNvPr>
                <p:cNvSpPr txBox="1"/>
                <p:nvPr/>
              </p:nvSpPr>
              <p:spPr>
                <a:xfrm>
                  <a:off x="3822565" y="4548249"/>
                  <a:ext cx="242334" cy="3395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658" dirty="0"/>
                    <a:t>6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DB597F-9E3D-DAEA-B65F-28E264FFFF36}"/>
                    </a:ext>
                  </a:extLst>
                </p:cNvPr>
                <p:cNvSpPr txBox="1"/>
                <p:nvPr/>
              </p:nvSpPr>
              <p:spPr>
                <a:xfrm>
                  <a:off x="3832485" y="2059770"/>
                  <a:ext cx="242334" cy="3395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658" dirty="0"/>
                    <a:t>7</a:t>
                  </a: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8089D77C-E54A-E450-ED9D-3A20DDFEDFEE}"/>
                    </a:ext>
                  </a:extLst>
                </p:cNvPr>
                <p:cNvSpPr/>
                <p:nvPr/>
              </p:nvSpPr>
              <p:spPr>
                <a:xfrm>
                  <a:off x="5416895" y="3310015"/>
                  <a:ext cx="166255" cy="16625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</p:grp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1697C62-854F-7123-F1AC-7F9364E6B1A9}"/>
                </a:ext>
              </a:extLst>
            </p:cNvPr>
            <p:cNvSpPr/>
            <p:nvPr/>
          </p:nvSpPr>
          <p:spPr>
            <a:xfrm>
              <a:off x="8886388" y="625176"/>
              <a:ext cx="2785312" cy="5245790"/>
            </a:xfrm>
            <a:prstGeom prst="rect">
              <a:avLst/>
            </a:prstGeom>
            <a:solidFill>
              <a:schemeClr val="accent1">
                <a:alpha val="52834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</p:spTree>
    <p:extLst>
      <p:ext uri="{BB962C8B-B14F-4D97-AF65-F5344CB8AC3E}">
        <p14:creationId xmlns:p14="http://schemas.microsoft.com/office/powerpoint/2010/main" val="2889094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D08AD8EA-45DC-7ABE-8782-6B2CD73278C6}"/>
              </a:ext>
            </a:extLst>
          </p:cNvPr>
          <p:cNvGrpSpPr/>
          <p:nvPr/>
        </p:nvGrpSpPr>
        <p:grpSpPr>
          <a:xfrm>
            <a:off x="794406" y="-456696"/>
            <a:ext cx="7828363" cy="7789779"/>
            <a:chOff x="646664" y="603442"/>
            <a:chExt cx="5302216" cy="52760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B411C95-B680-2708-4982-AC5B5A326179}"/>
                </a:ext>
              </a:extLst>
            </p:cNvPr>
            <p:cNvSpPr/>
            <p:nvPr/>
          </p:nvSpPr>
          <p:spPr>
            <a:xfrm>
              <a:off x="646664" y="618589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E8D5092-307E-1D8B-A082-A10F8630A99B}"/>
                </a:ext>
              </a:extLst>
            </p:cNvPr>
            <p:cNvGrpSpPr/>
            <p:nvPr/>
          </p:nvGrpSpPr>
          <p:grpSpPr>
            <a:xfrm>
              <a:off x="646664" y="603442"/>
              <a:ext cx="5302216" cy="5260936"/>
              <a:chOff x="2992527" y="739493"/>
              <a:chExt cx="5302216" cy="526093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4A9C0FA-2026-B980-E56F-4D8D7FEE429C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BDD10FC-D778-9A2B-5943-E871AADDDDA0}"/>
                  </a:ext>
                </a:extLst>
              </p:cNvPr>
              <p:cNvCxnSpPr>
                <a:cxnSpLocks/>
                <a:stCxn id="74" idx="1"/>
                <a:endCxn id="74" idx="3"/>
              </p:cNvCxnSpPr>
              <p:nvPr/>
            </p:nvCxnSpPr>
            <p:spPr>
              <a:xfrm>
                <a:off x="2992527" y="3385108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2251D4-4E1A-80BA-D2FB-64914725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41F1C53-4026-650B-6F60-6E985EED3645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0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4EEC9C-08E0-4A29-0F82-14691AB22241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39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58" dirty="0"/>
                  <a:t>1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ACD84A-60A6-1A03-4DFE-D042B5BBF79C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2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341AB82-5D43-6922-9128-D11DE81F5FD4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9CE6B1-D5BD-75EF-D9B9-98ABC6E06FC5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3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94B45F6-F5F1-A177-8FD5-A83C853E8D7D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5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4255330-64CE-FB8C-82AB-C4F6C799488B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6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2C357BB-ADCA-3E5A-9C30-AF6157E1D16F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7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F13E3FC-5A63-CB42-504D-A1B2A172A285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17C79F46-C426-7836-F872-2E9B7F42F59F}"/>
              </a:ext>
            </a:extLst>
          </p:cNvPr>
          <p:cNvSpPr/>
          <p:nvPr/>
        </p:nvSpPr>
        <p:spPr>
          <a:xfrm>
            <a:off x="560219" y="3449375"/>
            <a:ext cx="3935578" cy="3861346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434E169-DB50-22C0-C1E0-DF22B284E63F}"/>
              </a:ext>
            </a:extLst>
          </p:cNvPr>
          <p:cNvSpPr/>
          <p:nvPr/>
        </p:nvSpPr>
        <p:spPr>
          <a:xfrm>
            <a:off x="4512934" y="-432346"/>
            <a:ext cx="3935578" cy="3861346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8C5101-DBF4-3549-77CF-AEC001909A87}"/>
              </a:ext>
            </a:extLst>
          </p:cNvPr>
          <p:cNvGrpSpPr/>
          <p:nvPr/>
        </p:nvGrpSpPr>
        <p:grpSpPr>
          <a:xfrm>
            <a:off x="9631396" y="-301728"/>
            <a:ext cx="7828363" cy="7789779"/>
            <a:chOff x="646664" y="603442"/>
            <a:chExt cx="5302216" cy="527608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1442F2-3CF0-830E-459D-5281C9F107F4}"/>
                </a:ext>
              </a:extLst>
            </p:cNvPr>
            <p:cNvSpPr/>
            <p:nvPr/>
          </p:nvSpPr>
          <p:spPr>
            <a:xfrm>
              <a:off x="646664" y="618589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B297C5-B2B9-1BD1-C61D-51BF1D3EFD27}"/>
                </a:ext>
              </a:extLst>
            </p:cNvPr>
            <p:cNvGrpSpPr/>
            <p:nvPr/>
          </p:nvGrpSpPr>
          <p:grpSpPr>
            <a:xfrm>
              <a:off x="646664" y="603442"/>
              <a:ext cx="5302216" cy="5260936"/>
              <a:chOff x="2992527" y="739493"/>
              <a:chExt cx="5302216" cy="5260936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B777BDA-0415-FAAF-0E76-505F68355A7A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760FE8-EAD2-7A1D-FA5E-04BE60B8AE75}"/>
                  </a:ext>
                </a:extLst>
              </p:cNvPr>
              <p:cNvCxnSpPr>
                <a:cxnSpLocks/>
                <a:stCxn id="7" idx="1"/>
                <a:endCxn id="7" idx="3"/>
              </p:cNvCxnSpPr>
              <p:nvPr/>
            </p:nvCxnSpPr>
            <p:spPr>
              <a:xfrm>
                <a:off x="2992527" y="3385108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239673D-B924-7DE8-1A4A-04BE93ACB7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199708-470E-6F0C-8FDC-6DD55ACBBC80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0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9FF5D6-61F0-F436-801C-C479134AE1AC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39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58" dirty="0"/>
                  <a:t>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10A057-7F70-3381-63D7-8EBC3B2F08E3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23BE13-B9C9-C6C9-D592-E65C4F8F59DB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4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57789C-0C64-F868-C18C-303700138E6F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3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27E07F3-7893-807D-BB1E-C190F7A1AA45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D70164-87BD-2C13-4B08-088DCA97B5C5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6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9BF12E-CE7A-2559-C0C2-DF979035E03A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2423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dirty="0"/>
                  <a:t>7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9A7113-21C9-1213-6F00-91D3F8555276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5FB7E5A-BF6F-74F2-297E-2428FB4E33C4}"/>
              </a:ext>
            </a:extLst>
          </p:cNvPr>
          <p:cNvSpPr/>
          <p:nvPr/>
        </p:nvSpPr>
        <p:spPr>
          <a:xfrm>
            <a:off x="9397210" y="-234637"/>
            <a:ext cx="3935578" cy="3861346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7E09659-6DA4-075E-F662-4391BC3322AD}"/>
              </a:ext>
            </a:extLst>
          </p:cNvPr>
          <p:cNvSpPr/>
          <p:nvPr/>
        </p:nvSpPr>
        <p:spPr>
          <a:xfrm>
            <a:off x="13373737" y="3588236"/>
            <a:ext cx="3935578" cy="3861346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</p:spTree>
    <p:extLst>
      <p:ext uri="{BB962C8B-B14F-4D97-AF65-F5344CB8AC3E}">
        <p14:creationId xmlns:p14="http://schemas.microsoft.com/office/powerpoint/2010/main" val="2787951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8571B-DE13-E6CF-68EE-5C4D0D18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6" y="-1094602"/>
            <a:ext cx="15438773" cy="1163686"/>
          </a:xfrm>
        </p:spPr>
        <p:txBody>
          <a:bodyPr/>
          <a:lstStyle/>
          <a:p>
            <a:r>
              <a:rPr lang="en-US" dirty="0"/>
              <a:t>PI by Clustering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BC895976-DA1A-77CA-3351-50AB9B79B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385" y="1152723"/>
            <a:ext cx="4361269" cy="3068806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2B538D-AB46-8A30-32D3-608BA718E93E}"/>
              </a:ext>
            </a:extLst>
          </p:cNvPr>
          <p:cNvGrpSpPr/>
          <p:nvPr/>
        </p:nvGrpSpPr>
        <p:grpSpPr>
          <a:xfrm>
            <a:off x="1083821" y="693544"/>
            <a:ext cx="4071440" cy="3875560"/>
            <a:chOff x="3238007" y="1128156"/>
            <a:chExt cx="4595750" cy="45363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55F8F7-A4F4-C2EC-519B-8E842E37F302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DA48ABB-8E6A-A7D0-B0DF-207E65522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FE8379-9152-947E-3170-61BE0DCCF3C4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C32908-709E-BD72-4CBC-8A1D74E48422}"/>
                </a:ext>
              </a:extLst>
            </p:cNvPr>
            <p:cNvSpPr txBox="1"/>
            <p:nvPr/>
          </p:nvSpPr>
          <p:spPr>
            <a:xfrm>
              <a:off x="5871268" y="2869875"/>
              <a:ext cx="403865" cy="586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95908-99CA-18DA-FF87-7559FF65ED5C}"/>
                </a:ext>
              </a:extLst>
            </p:cNvPr>
            <p:cNvSpPr txBox="1"/>
            <p:nvPr/>
          </p:nvSpPr>
          <p:spPr>
            <a:xfrm>
              <a:off x="5939365" y="3804458"/>
              <a:ext cx="264265" cy="586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58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FE7E1E-4D6F-200C-9B2D-E5CF376BF056}"/>
                </a:ext>
              </a:extLst>
            </p:cNvPr>
            <p:cNvSpPr txBox="1"/>
            <p:nvPr/>
          </p:nvSpPr>
          <p:spPr>
            <a:xfrm>
              <a:off x="4845377" y="3804458"/>
              <a:ext cx="403865" cy="586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23E1B3-D9B4-ACAF-3E1F-E481FFDF3A50}"/>
                </a:ext>
              </a:extLst>
            </p:cNvPr>
            <p:cNvSpPr txBox="1"/>
            <p:nvPr/>
          </p:nvSpPr>
          <p:spPr>
            <a:xfrm>
              <a:off x="6931754" y="2046901"/>
              <a:ext cx="403865" cy="586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462FE1-4E80-D9F7-981D-E62946D65458}"/>
                </a:ext>
              </a:extLst>
            </p:cNvPr>
            <p:cNvSpPr txBox="1"/>
            <p:nvPr/>
          </p:nvSpPr>
          <p:spPr>
            <a:xfrm>
              <a:off x="4790613" y="2869875"/>
              <a:ext cx="403865" cy="586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C3E3CC-E1D7-888B-A926-28EF3596CF15}"/>
                </a:ext>
              </a:extLst>
            </p:cNvPr>
            <p:cNvSpPr txBox="1"/>
            <p:nvPr/>
          </p:nvSpPr>
          <p:spPr>
            <a:xfrm>
              <a:off x="6991079" y="4548250"/>
              <a:ext cx="403865" cy="586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F688F8-7DD2-E47B-D941-F271DEAAD840}"/>
                </a:ext>
              </a:extLst>
            </p:cNvPr>
            <p:cNvSpPr txBox="1"/>
            <p:nvPr/>
          </p:nvSpPr>
          <p:spPr>
            <a:xfrm>
              <a:off x="3822564" y="4548250"/>
              <a:ext cx="403865" cy="586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7E0235-6BDC-3C98-413F-48AF8947F436}"/>
                </a:ext>
              </a:extLst>
            </p:cNvPr>
            <p:cNvSpPr txBox="1"/>
            <p:nvPr/>
          </p:nvSpPr>
          <p:spPr>
            <a:xfrm>
              <a:off x="3832484" y="2059772"/>
              <a:ext cx="403865" cy="586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7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1746CB-72F2-9CF5-DEA6-64EF5F6DC452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BFE3ABB-44AF-895C-9A73-FF592B3EFDB2}"/>
              </a:ext>
            </a:extLst>
          </p:cNvPr>
          <p:cNvSpPr txBox="1">
            <a:spLocks/>
          </p:cNvSpPr>
          <p:nvPr/>
        </p:nvSpPr>
        <p:spPr>
          <a:xfrm>
            <a:off x="1379547" y="6048385"/>
            <a:ext cx="12967897" cy="1719224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3125" indent="-25312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771" dirty="0">
                <a:latin typeface="+mn-lt"/>
              </a:rPr>
              <a:t>Given</a:t>
            </a:r>
            <a:r>
              <a:rPr lang="de-DE" altLang="zh-CN" sz="1771" dirty="0">
                <a:latin typeface="+mn-lt"/>
              </a:rPr>
              <a:t> an 8-zone </a:t>
            </a:r>
            <a:r>
              <a:rPr lang="de-DE" altLang="zh-CN" sz="1771" dirty="0" err="1">
                <a:latin typeface="+mn-lt"/>
              </a:rPr>
              <a:t>map</a:t>
            </a:r>
            <a:r>
              <a:rPr lang="de-DE" altLang="zh-CN" sz="1771" dirty="0">
                <a:latin typeface="+mn-lt"/>
              </a:rPr>
              <a:t>, </a:t>
            </a:r>
            <a:r>
              <a:rPr lang="de-DE" altLang="zh-CN" sz="1771" dirty="0" err="1">
                <a:latin typeface="+mn-lt"/>
              </a:rPr>
              <a:t>the</a:t>
            </a:r>
            <a:r>
              <a:rPr lang="de-DE" altLang="zh-CN" sz="1771" dirty="0">
                <a:latin typeface="+mn-lt"/>
              </a:rPr>
              <a:t> NSFR </a:t>
            </a:r>
            <a:r>
              <a:rPr lang="de-DE" altLang="zh-CN" sz="1771" dirty="0" err="1">
                <a:latin typeface="+mn-lt"/>
              </a:rPr>
              <a:t>system</a:t>
            </a:r>
            <a:r>
              <a:rPr lang="de-DE" altLang="zh-CN" sz="1771" dirty="0">
                <a:latin typeface="+mn-lt"/>
              </a:rPr>
              <a:t> </a:t>
            </a:r>
            <a:r>
              <a:rPr lang="de-DE" altLang="zh-CN" sz="1771" dirty="0" err="1">
                <a:latin typeface="+mn-lt"/>
              </a:rPr>
              <a:t>is</a:t>
            </a:r>
            <a:r>
              <a:rPr lang="de-DE" altLang="zh-CN" sz="1771" dirty="0">
                <a:latin typeface="+mn-lt"/>
              </a:rPr>
              <a:t> </a:t>
            </a:r>
            <a:r>
              <a:rPr lang="de-DE" altLang="zh-CN" sz="1771" dirty="0" err="1">
                <a:latin typeface="+mn-lt"/>
              </a:rPr>
              <a:t>able</a:t>
            </a:r>
            <a:r>
              <a:rPr lang="de-DE" altLang="zh-CN" sz="1771" dirty="0">
                <a:latin typeface="+mn-lt"/>
              </a:rPr>
              <a:t> </a:t>
            </a:r>
            <a:r>
              <a:rPr lang="de-DE" altLang="zh-CN" sz="1771" dirty="0" err="1">
                <a:latin typeface="+mn-lt"/>
              </a:rPr>
              <a:t>to</a:t>
            </a:r>
            <a:r>
              <a:rPr lang="de-DE" altLang="zh-CN" sz="1771" dirty="0">
                <a:latin typeface="+mn-lt"/>
              </a:rPr>
              <a:t> </a:t>
            </a:r>
            <a:r>
              <a:rPr lang="de-DE" altLang="zh-CN" sz="1771" dirty="0" err="1">
                <a:latin typeface="+mn-lt"/>
              </a:rPr>
              <a:t>give</a:t>
            </a:r>
            <a:r>
              <a:rPr lang="de-DE" altLang="zh-CN" sz="1771" dirty="0">
                <a:latin typeface="+mn-lt"/>
              </a:rPr>
              <a:t> </a:t>
            </a:r>
            <a:r>
              <a:rPr lang="de-DE" altLang="zh-CN" sz="1771" dirty="0" err="1">
                <a:latin typeface="+mn-lt"/>
              </a:rPr>
              <a:t>use</a:t>
            </a:r>
            <a:r>
              <a:rPr lang="de-DE" altLang="zh-CN" sz="1771" dirty="0">
                <a:latin typeface="+mn-lt"/>
              </a:rPr>
              <a:t> </a:t>
            </a:r>
            <a:r>
              <a:rPr lang="de-DE" altLang="zh-CN" sz="1771" dirty="0" err="1">
                <a:latin typeface="+mn-lt"/>
              </a:rPr>
              <a:t>some</a:t>
            </a:r>
            <a:r>
              <a:rPr lang="de-DE" altLang="zh-CN" sz="1771" dirty="0">
                <a:latin typeface="+mn-lt"/>
              </a:rPr>
              <a:t> </a:t>
            </a:r>
            <a:r>
              <a:rPr lang="de-DE" altLang="zh-CN" sz="1771" dirty="0" err="1">
                <a:latin typeface="+mn-lt"/>
              </a:rPr>
              <a:t>clauses</a:t>
            </a:r>
            <a:r>
              <a:rPr lang="de-DE" altLang="zh-CN" sz="1771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771" dirty="0">
              <a:latin typeface="+mn-lt"/>
            </a:endParaRPr>
          </a:p>
          <a:p>
            <a:pPr marL="253125" indent="-25312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71" dirty="0">
                <a:latin typeface="+mn-lt"/>
              </a:rPr>
              <a:t>PI by Clustering is going to find concept “nearby” by invent new predicate corresponding to following clauses.</a:t>
            </a:r>
          </a:p>
        </p:txBody>
      </p:sp>
      <p:pic>
        <p:nvPicPr>
          <p:cNvPr id="35" name="Picture 34" descr="Text, letter&#10;&#10;Description automatically generated">
            <a:extLst>
              <a:ext uri="{FF2B5EF4-FFF2-40B4-BE49-F238E27FC236}">
                <a16:creationId xmlns:a16="http://schemas.microsoft.com/office/drawing/2014/main" id="{5E4054C9-B209-8E31-8E3A-5B7FD9C84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853" y="1548363"/>
            <a:ext cx="4848999" cy="267316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AAA45E-FB98-3173-20C2-CF8EA1373262}"/>
              </a:ext>
            </a:extLst>
          </p:cNvPr>
          <p:cNvSpPr txBox="1"/>
          <p:nvPr/>
        </p:nvSpPr>
        <p:spPr>
          <a:xfrm>
            <a:off x="2434554" y="4949168"/>
            <a:ext cx="136997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8-zone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D49CB9-D288-1E9E-468A-54C734245A08}"/>
              </a:ext>
            </a:extLst>
          </p:cNvPr>
          <p:cNvSpPr txBox="1"/>
          <p:nvPr/>
        </p:nvSpPr>
        <p:spPr>
          <a:xfrm>
            <a:off x="14239757" y="4949167"/>
            <a:ext cx="197369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PI Clauses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50B88D-C0D8-6FF4-C620-D4FF55152168}"/>
              </a:ext>
            </a:extLst>
          </p:cNvPr>
          <p:cNvSpPr txBox="1"/>
          <p:nvPr/>
        </p:nvSpPr>
        <p:spPr>
          <a:xfrm>
            <a:off x="6675667" y="5032522"/>
            <a:ext cx="3800704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NSFR generated Clauses</a:t>
            </a:r>
          </a:p>
        </p:txBody>
      </p:sp>
    </p:spTree>
    <p:extLst>
      <p:ext uri="{BB962C8B-B14F-4D97-AF65-F5344CB8AC3E}">
        <p14:creationId xmlns:p14="http://schemas.microsoft.com/office/powerpoint/2010/main" val="3259826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D4F9A926-17D9-8C46-63C6-6256DAFDFB5A}"/>
              </a:ext>
            </a:extLst>
          </p:cNvPr>
          <p:cNvGrpSpPr/>
          <p:nvPr/>
        </p:nvGrpSpPr>
        <p:grpSpPr>
          <a:xfrm>
            <a:off x="1425934" y="-960144"/>
            <a:ext cx="14737385" cy="8329599"/>
            <a:chOff x="965797" y="456195"/>
            <a:chExt cx="9981755" cy="56417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EE282B-A027-919F-CFA8-CB2C8029C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394" y="1127770"/>
              <a:ext cx="1992555" cy="199255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CEE06D-0C09-FA59-79DF-27733C349A10}"/>
                </a:ext>
              </a:extLst>
            </p:cNvPr>
            <p:cNvSpPr/>
            <p:nvPr/>
          </p:nvSpPr>
          <p:spPr>
            <a:xfrm>
              <a:off x="9202124" y="1813858"/>
              <a:ext cx="1745428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target program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360B40-344D-256E-95DF-CC1C0D6F5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393" y="4105347"/>
              <a:ext cx="1992555" cy="1992555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DEAFB1-08A0-003A-B0D2-288A7D712CB1}"/>
                </a:ext>
              </a:extLst>
            </p:cNvPr>
            <p:cNvCxnSpPr>
              <a:cxnSpLocks/>
              <a:stCxn id="8" idx="3"/>
              <a:endCxn id="18" idx="1"/>
            </p:cNvCxnSpPr>
            <p:nvPr/>
          </p:nvCxnSpPr>
          <p:spPr>
            <a:xfrm flipV="1">
              <a:off x="5117949" y="2117762"/>
              <a:ext cx="541768" cy="6286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7C76F5-DF40-3248-912A-BC57C3BB8A15}"/>
                </a:ext>
              </a:extLst>
            </p:cNvPr>
            <p:cNvSpPr/>
            <p:nvPr/>
          </p:nvSpPr>
          <p:spPr>
            <a:xfrm>
              <a:off x="6347310" y="456195"/>
              <a:ext cx="1304962" cy="607805"/>
            </a:xfrm>
            <a:prstGeom prst="rect">
              <a:avLst/>
            </a:prstGeom>
            <a:solidFill>
              <a:srgbClr val="FF561D"/>
            </a:solidFill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658" dirty="0"/>
                <a:t>background knowledge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8D8DCD-F1F9-8D8C-8FCE-52B38EF5EBAA}"/>
                </a:ext>
              </a:extLst>
            </p:cNvPr>
            <p:cNvSpPr/>
            <p:nvPr/>
          </p:nvSpPr>
          <p:spPr>
            <a:xfrm>
              <a:off x="965797" y="4797720"/>
              <a:ext cx="1304962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 err="1"/>
                <a:t>init</a:t>
              </a:r>
              <a:r>
                <a:rPr lang="en-US" sz="2658" dirty="0"/>
                <a:t> clauses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79F974-BBDA-4405-81B1-A62FDC9C7307}"/>
                </a:ext>
              </a:extLst>
            </p:cNvPr>
            <p:cNvSpPr/>
            <p:nvPr/>
          </p:nvSpPr>
          <p:spPr>
            <a:xfrm>
              <a:off x="5659717" y="1813859"/>
              <a:ext cx="45451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ILP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14D502E-1A8E-6B7B-8BCE-BBD52CCF87E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2376245" y="2124048"/>
              <a:ext cx="749149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2BF4783-0B5D-CF31-8F86-7BB5E01DF7D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270759" y="5101623"/>
              <a:ext cx="854634" cy="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588E0CF-B989-2F8E-1BD2-0CD6760B3E24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8" y="5205022"/>
              <a:ext cx="382493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F786819-10A8-5037-3BAD-A583E9187DAA}"/>
                </a:ext>
              </a:extLst>
            </p:cNvPr>
            <p:cNvCxnSpPr>
              <a:cxnSpLocks/>
              <a:stCxn id="41" idx="0"/>
              <a:endCxn id="16" idx="3"/>
            </p:cNvCxnSpPr>
            <p:nvPr/>
          </p:nvCxnSpPr>
          <p:spPr>
            <a:xfrm flipH="1" flipV="1">
              <a:off x="7652272" y="760098"/>
              <a:ext cx="541245" cy="105376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6A68FEA-A8AA-071F-77F0-9F1E83C86A8A}"/>
                </a:ext>
              </a:extLst>
            </p:cNvPr>
            <p:cNvSpPr/>
            <p:nvPr/>
          </p:nvSpPr>
          <p:spPr>
            <a:xfrm>
              <a:off x="6342005" y="1813858"/>
              <a:ext cx="1082489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updated programs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E206799-07E0-7874-DD0A-55A392A3384D}"/>
                </a:ext>
              </a:extLst>
            </p:cNvPr>
            <p:cNvSpPr/>
            <p:nvPr/>
          </p:nvSpPr>
          <p:spPr>
            <a:xfrm>
              <a:off x="7652272" y="1813858"/>
              <a:ext cx="1082489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NSFR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DF33D50-BE77-74F0-2AB4-A7F32145DE9F}"/>
                </a:ext>
              </a:extLst>
            </p:cNvPr>
            <p:cNvSpPr/>
            <p:nvPr/>
          </p:nvSpPr>
          <p:spPr>
            <a:xfrm>
              <a:off x="5518072" y="4901119"/>
              <a:ext cx="45451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ILP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3C5E930-DF3C-062B-B067-66D2F0890097}"/>
                </a:ext>
              </a:extLst>
            </p:cNvPr>
            <p:cNvSpPr/>
            <p:nvPr/>
          </p:nvSpPr>
          <p:spPr>
            <a:xfrm>
              <a:off x="6145451" y="4901119"/>
              <a:ext cx="1082488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updated programs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2A9099-B12F-3272-A913-299BA4006D8C}"/>
                </a:ext>
              </a:extLst>
            </p:cNvPr>
            <p:cNvSpPr/>
            <p:nvPr/>
          </p:nvSpPr>
          <p:spPr>
            <a:xfrm>
              <a:off x="7314901" y="4893352"/>
              <a:ext cx="71120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NSFR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FCC70CF-90AB-3546-F791-BCABC0532611}"/>
                </a:ext>
              </a:extLst>
            </p:cNvPr>
            <p:cNvSpPr/>
            <p:nvPr/>
          </p:nvSpPr>
          <p:spPr>
            <a:xfrm>
              <a:off x="8137186" y="4893351"/>
              <a:ext cx="624395" cy="607805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658" dirty="0"/>
                <a:t>4SM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B903CB2-CDD4-4626-6E8F-22D48C36B849}"/>
                </a:ext>
              </a:extLst>
            </p:cNvPr>
            <p:cNvSpPr/>
            <p:nvPr/>
          </p:nvSpPr>
          <p:spPr>
            <a:xfrm>
              <a:off x="9599258" y="4893350"/>
              <a:ext cx="100375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target program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201B84A-6E83-8E5D-C6CC-D807198A2F43}"/>
                </a:ext>
              </a:extLst>
            </p:cNvPr>
            <p:cNvSpPr/>
            <p:nvPr/>
          </p:nvSpPr>
          <p:spPr>
            <a:xfrm>
              <a:off x="8034764" y="3599187"/>
              <a:ext cx="454511" cy="436791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658" dirty="0"/>
                <a:t>PI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6D84CE4-F721-C3D4-2660-9926344D7236}"/>
                </a:ext>
              </a:extLst>
            </p:cNvPr>
            <p:cNvCxnSpPr>
              <a:cxnSpLocks/>
              <a:stCxn id="49" idx="3"/>
              <a:endCxn id="51" idx="3"/>
            </p:cNvCxnSpPr>
            <p:nvPr/>
          </p:nvCxnSpPr>
          <p:spPr>
            <a:xfrm flipH="1" flipV="1">
              <a:off x="8489275" y="3817583"/>
              <a:ext cx="272306" cy="137967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B61093-FD7D-E43D-EECA-065B3E659085}"/>
                </a:ext>
              </a:extLst>
            </p:cNvPr>
            <p:cNvSpPr/>
            <p:nvPr/>
          </p:nvSpPr>
          <p:spPr>
            <a:xfrm>
              <a:off x="5500441" y="3429000"/>
              <a:ext cx="2455285" cy="864313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658" dirty="0"/>
                <a:t>new concepts</a:t>
              </a:r>
            </a:p>
            <a:p>
              <a:r>
                <a:rPr lang="en-US" sz="2658" dirty="0"/>
                <a:t>(invented predicates)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5187045-D5FC-760A-AA4D-E24A5C67D21B}"/>
                </a:ext>
              </a:extLst>
            </p:cNvPr>
            <p:cNvSpPr/>
            <p:nvPr/>
          </p:nvSpPr>
          <p:spPr>
            <a:xfrm>
              <a:off x="1054062" y="1808383"/>
              <a:ext cx="1304962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 err="1"/>
                <a:t>init</a:t>
              </a:r>
              <a:r>
                <a:rPr lang="en-US" sz="2658" dirty="0"/>
                <a:t> clauses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068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D353AB-F28A-4921-38CD-ABC449554CDB}"/>
              </a:ext>
            </a:extLst>
          </p:cNvPr>
          <p:cNvSpPr/>
          <p:nvPr/>
        </p:nvSpPr>
        <p:spPr>
          <a:xfrm>
            <a:off x="12825473" y="4641547"/>
            <a:ext cx="1125041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extension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F2B7BA-FA49-7F34-1251-B743E64EFDB3}"/>
              </a:ext>
            </a:extLst>
          </p:cNvPr>
          <p:cNvSpPr/>
          <p:nvPr/>
        </p:nvSpPr>
        <p:spPr>
          <a:xfrm>
            <a:off x="12825473" y="5866593"/>
            <a:ext cx="1125041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eval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C2ECD0-F748-9025-D7CA-3527B96ECDE1}"/>
              </a:ext>
            </a:extLst>
          </p:cNvPr>
          <p:cNvSpPr/>
          <p:nvPr/>
        </p:nvSpPr>
        <p:spPr>
          <a:xfrm>
            <a:off x="12825472" y="7079139"/>
            <a:ext cx="1125041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prune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7A8E987-AAC2-7823-8B10-572CF3512BF6}"/>
              </a:ext>
            </a:extLst>
          </p:cNvPr>
          <p:cNvCxnSpPr>
            <a:cxnSpLocks/>
            <a:stCxn id="6" idx="1"/>
            <a:endCxn id="4" idx="1"/>
          </p:cNvCxnSpPr>
          <p:nvPr/>
        </p:nvCxnSpPr>
        <p:spPr>
          <a:xfrm rot="10800000" flipH="1">
            <a:off x="12825472" y="5104066"/>
            <a:ext cx="1" cy="2437591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A25FFE9-ACE3-F01B-6445-26BA533774AE}"/>
              </a:ext>
            </a:extLst>
          </p:cNvPr>
          <p:cNvSpPr/>
          <p:nvPr/>
        </p:nvSpPr>
        <p:spPr>
          <a:xfrm>
            <a:off x="15288063" y="4779052"/>
            <a:ext cx="1125041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cluster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7F378-32EA-B712-C4D2-3670DEEF5027}"/>
              </a:ext>
            </a:extLst>
          </p:cNvPr>
          <p:cNvSpPr/>
          <p:nvPr/>
        </p:nvSpPr>
        <p:spPr>
          <a:xfrm>
            <a:off x="15288063" y="5779090"/>
            <a:ext cx="1125041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eval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5B315E-A364-C725-F89C-788AB6F2F7DC}"/>
              </a:ext>
            </a:extLst>
          </p:cNvPr>
          <p:cNvSpPr/>
          <p:nvPr/>
        </p:nvSpPr>
        <p:spPr>
          <a:xfrm>
            <a:off x="15288063" y="6779128"/>
            <a:ext cx="1125041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prune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5E7FD6-9E0D-5240-2308-D9821329827F}"/>
              </a:ext>
            </a:extLst>
          </p:cNvPr>
          <p:cNvSpPr/>
          <p:nvPr/>
        </p:nvSpPr>
        <p:spPr>
          <a:xfrm>
            <a:off x="6001908" y="-629759"/>
            <a:ext cx="1712562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extended clauses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43611B-7BFB-1737-92D3-4C96F666B109}"/>
              </a:ext>
            </a:extLst>
          </p:cNvPr>
          <p:cNvSpPr/>
          <p:nvPr/>
        </p:nvSpPr>
        <p:spPr>
          <a:xfrm>
            <a:off x="5584560" y="1447697"/>
            <a:ext cx="1712562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clustered clauses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E30692-8EBB-4BF4-E1D2-B23CC6C70838}"/>
              </a:ext>
            </a:extLst>
          </p:cNvPr>
          <p:cNvCxnSpPr>
            <a:cxnSpLocks/>
          </p:cNvCxnSpPr>
          <p:nvPr/>
        </p:nvCxnSpPr>
        <p:spPr>
          <a:xfrm>
            <a:off x="-626173" y="6276946"/>
            <a:ext cx="2864104" cy="750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0BB1FC-9A11-420A-81CA-250DB3D2A5EF}"/>
              </a:ext>
            </a:extLst>
          </p:cNvPr>
          <p:cNvCxnSpPr>
            <a:cxnSpLocks/>
          </p:cNvCxnSpPr>
          <p:nvPr/>
        </p:nvCxnSpPr>
        <p:spPr>
          <a:xfrm>
            <a:off x="853632" y="5596740"/>
            <a:ext cx="3720385" cy="300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EE0BE66-26EC-80A7-A74A-AA1054A17F26}"/>
              </a:ext>
            </a:extLst>
          </p:cNvPr>
          <p:cNvSpPr/>
          <p:nvPr/>
        </p:nvSpPr>
        <p:spPr>
          <a:xfrm>
            <a:off x="4050151" y="-629759"/>
            <a:ext cx="1712562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Initial clause</a:t>
            </a:r>
          </a:p>
        </p:txBody>
      </p:sp>
      <p:sp>
        <p:nvSpPr>
          <p:cNvPr id="47" name="Curved Down Arrow 46">
            <a:extLst>
              <a:ext uri="{FF2B5EF4-FFF2-40B4-BE49-F238E27FC236}">
                <a16:creationId xmlns:a16="http://schemas.microsoft.com/office/drawing/2014/main" id="{60F6B9A7-045D-9C8A-CCDC-7DB139BA56B5}"/>
              </a:ext>
            </a:extLst>
          </p:cNvPr>
          <p:cNvSpPr/>
          <p:nvPr/>
        </p:nvSpPr>
        <p:spPr>
          <a:xfrm>
            <a:off x="5354890" y="5456795"/>
            <a:ext cx="975036" cy="52501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69CD16-D83E-DB29-F1E0-D556D724ABA1}"/>
              </a:ext>
            </a:extLst>
          </p:cNvPr>
          <p:cNvSpPr/>
          <p:nvPr/>
        </p:nvSpPr>
        <p:spPr>
          <a:xfrm>
            <a:off x="1657150" y="2956710"/>
            <a:ext cx="2864103" cy="214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language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F74D7D8-214C-4004-4DB8-43117E967568}"/>
              </a:ext>
            </a:extLst>
          </p:cNvPr>
          <p:cNvCxnSpPr>
            <a:cxnSpLocks/>
          </p:cNvCxnSpPr>
          <p:nvPr/>
        </p:nvCxnSpPr>
        <p:spPr>
          <a:xfrm>
            <a:off x="-376304" y="5819307"/>
            <a:ext cx="8375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BD9076B-EB01-5FC8-DF9D-B8EF90EBCDAA}"/>
              </a:ext>
            </a:extLst>
          </p:cNvPr>
          <p:cNvCxnSpPr>
            <a:cxnSpLocks/>
          </p:cNvCxnSpPr>
          <p:nvPr/>
        </p:nvCxnSpPr>
        <p:spPr>
          <a:xfrm>
            <a:off x="5730500" y="3389199"/>
            <a:ext cx="0" cy="89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B837B8D-2922-E8C2-BDEF-4BBFF545251F}"/>
              </a:ext>
            </a:extLst>
          </p:cNvPr>
          <p:cNvSpPr/>
          <p:nvPr/>
        </p:nvSpPr>
        <p:spPr>
          <a:xfrm>
            <a:off x="11675432" y="-629761"/>
            <a:ext cx="1712562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target clause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8FA144-7DEA-2DB9-F292-3C3457178635}"/>
              </a:ext>
            </a:extLst>
          </p:cNvPr>
          <p:cNvSpPr/>
          <p:nvPr/>
        </p:nvSpPr>
        <p:spPr>
          <a:xfrm>
            <a:off x="11112909" y="1447698"/>
            <a:ext cx="1712562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New Predicates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CF28C7C-1FF7-6288-FEFF-49C13B032227}"/>
              </a:ext>
            </a:extLst>
          </p:cNvPr>
          <p:cNvCxnSpPr>
            <a:cxnSpLocks/>
          </p:cNvCxnSpPr>
          <p:nvPr/>
        </p:nvCxnSpPr>
        <p:spPr>
          <a:xfrm flipV="1">
            <a:off x="5317926" y="3537706"/>
            <a:ext cx="36965" cy="985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0DB033C-9415-A5B0-FB89-CB19EF2B53C6}"/>
              </a:ext>
            </a:extLst>
          </p:cNvPr>
          <p:cNvCxnSpPr>
            <a:cxnSpLocks/>
          </p:cNvCxnSpPr>
          <p:nvPr/>
        </p:nvCxnSpPr>
        <p:spPr>
          <a:xfrm flipH="1" flipV="1">
            <a:off x="3587697" y="6466073"/>
            <a:ext cx="750029" cy="24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701E619-7F4E-BA26-9FAD-905C4AE229BD}"/>
              </a:ext>
            </a:extLst>
          </p:cNvPr>
          <p:cNvSpPr/>
          <p:nvPr/>
        </p:nvSpPr>
        <p:spPr>
          <a:xfrm>
            <a:off x="7912440" y="-629760"/>
            <a:ext cx="1712562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Evaluation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148B7FB-F1EF-F9C5-5BF4-678391BB4855}"/>
              </a:ext>
            </a:extLst>
          </p:cNvPr>
          <p:cNvSpPr/>
          <p:nvPr/>
        </p:nvSpPr>
        <p:spPr>
          <a:xfrm>
            <a:off x="9784491" y="-629760"/>
            <a:ext cx="1712562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Prune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848BD51-F5D8-F242-57A6-EAFA907A74DE}"/>
              </a:ext>
            </a:extLst>
          </p:cNvPr>
          <p:cNvSpPr/>
          <p:nvPr/>
        </p:nvSpPr>
        <p:spPr>
          <a:xfrm>
            <a:off x="15513071" y="6004099"/>
            <a:ext cx="1125041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eval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DD3D317-7C45-18CC-6F8F-58DD37AE0F4C}"/>
              </a:ext>
            </a:extLst>
          </p:cNvPr>
          <p:cNvSpPr/>
          <p:nvPr/>
        </p:nvSpPr>
        <p:spPr>
          <a:xfrm>
            <a:off x="7427343" y="1472529"/>
            <a:ext cx="1712562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Evaluation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5AA1A9C-A766-A2AB-8F92-77DA9F920CC3}"/>
              </a:ext>
            </a:extLst>
          </p:cNvPr>
          <p:cNvSpPr/>
          <p:nvPr/>
        </p:nvSpPr>
        <p:spPr>
          <a:xfrm>
            <a:off x="9270126" y="1472529"/>
            <a:ext cx="1712562" cy="925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prune</a:t>
            </a:r>
          </a:p>
        </p:txBody>
      </p:sp>
    </p:spTree>
    <p:extLst>
      <p:ext uri="{BB962C8B-B14F-4D97-AF65-F5344CB8AC3E}">
        <p14:creationId xmlns:p14="http://schemas.microsoft.com/office/powerpoint/2010/main" val="3034936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11764540" y="-1633671"/>
            <a:ext cx="6236122" cy="10125358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754" y="-733653"/>
            <a:ext cx="10085786" cy="1953153"/>
          </a:xfrm>
        </p:spPr>
        <p:txBody>
          <a:bodyPr>
            <a:normAutofit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8755" y="1605758"/>
            <a:ext cx="9620752" cy="5770761"/>
          </a:xfrm>
        </p:spPr>
        <p:txBody>
          <a:bodyPr>
            <a:normAutofit/>
          </a:bodyPr>
          <a:lstStyle/>
          <a:p>
            <a:pPr marL="759374" indent="-759374">
              <a:buFont typeface="+mj-lt"/>
              <a:buAutoNum type="arabicPeriod"/>
            </a:pPr>
            <a:r>
              <a:rPr lang="en-US" sz="2953" dirty="0"/>
              <a:t>VQA: Human asks system to answer questions</a:t>
            </a:r>
          </a:p>
          <a:p>
            <a:pPr marL="759374" indent="-759374">
              <a:buFont typeface="+mj-lt"/>
              <a:buAutoNum type="arabicPeriod"/>
            </a:pPr>
            <a:endParaRPr lang="en-US" sz="2953" dirty="0"/>
          </a:p>
          <a:p>
            <a:pPr marL="759374" indent="-759374">
              <a:buFont typeface="+mj-lt"/>
              <a:buAutoNum type="arabicPeriod"/>
            </a:pPr>
            <a:r>
              <a:rPr lang="en-US" sz="2953" dirty="0"/>
              <a:t>This project attempts to have the system learn rules and solve the task itself. </a:t>
            </a:r>
          </a:p>
          <a:p>
            <a:pPr marL="759374" indent="-759374">
              <a:buFont typeface="+mj-lt"/>
              <a:buAutoNum type="arabicPeriod"/>
            </a:pPr>
            <a:r>
              <a:rPr lang="en-US" sz="2953" dirty="0"/>
              <a:t>The system observes nature and then draws conclusions from nature. </a:t>
            </a:r>
          </a:p>
        </p:txBody>
      </p:sp>
    </p:spTree>
    <p:extLst>
      <p:ext uri="{BB962C8B-B14F-4D97-AF65-F5344CB8AC3E}">
        <p14:creationId xmlns:p14="http://schemas.microsoft.com/office/powerpoint/2010/main" val="372958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2360B40-344D-256E-95DF-CC1C0D6F5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6" y="7199058"/>
            <a:ext cx="2941872" cy="294187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4D502E-1A8E-6B7B-8BCE-BBD52CCF87EA}"/>
              </a:ext>
            </a:extLst>
          </p:cNvPr>
          <p:cNvCxnSpPr>
            <a:cxnSpLocks/>
          </p:cNvCxnSpPr>
          <p:nvPr/>
        </p:nvCxnSpPr>
        <p:spPr>
          <a:xfrm>
            <a:off x="13603627" y="7657393"/>
            <a:ext cx="110606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2BF4783-0B5D-CF31-8F86-7BB5E01DF7D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-1155722" y="7893649"/>
            <a:ext cx="1261809" cy="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5187045-D5FC-760A-AA4D-E24A5C67D21B}"/>
              </a:ext>
            </a:extLst>
          </p:cNvPr>
          <p:cNvSpPr/>
          <p:nvPr/>
        </p:nvSpPr>
        <p:spPr>
          <a:xfrm>
            <a:off x="5267353" y="-3307248"/>
            <a:ext cx="1926687" cy="8973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658" dirty="0" err="1"/>
              <a:t>init</a:t>
            </a:r>
            <a:r>
              <a:rPr lang="en-US" sz="2658" dirty="0"/>
              <a:t> clauses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940C68-1D42-A1EA-F6F5-D7568EF32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882" y="7199058"/>
            <a:ext cx="2941872" cy="29418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E81664-E527-56BD-F11D-BC222437D2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10538596" y="-1356110"/>
            <a:ext cx="649117" cy="6596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5396E9-3B35-8182-4C93-D11D92B258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82188" y1="76563" x2="82188" y2="76563"/>
                        <a14:backgroundMark x1="19688" y1="74375" x2="19688" y2="74375"/>
                        <a14:backgroundMark x1="19375" y1="74063" x2="19375" y2="74063"/>
                        <a14:backgroundMark x1="21406" y1="73438" x2="21406" y2="73438"/>
                        <a14:backgroundMark x1="17969" y1="69531" x2="17969" y2="69531"/>
                        <a14:backgroundMark x1="18594" y1="67813" x2="18594" y2="67813"/>
                        <a14:backgroundMark x1="17969" y1="75156" x2="17969" y2="75156"/>
                        <a14:backgroundMark x1="19531" y1="67813" x2="20938" y2="67656"/>
                        <a14:backgroundMark x1="19844" y1="67969" x2="17656" y2="701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3" t="50249" r="77189" b="30549"/>
          <a:stretch/>
        </p:blipFill>
        <p:spPr>
          <a:xfrm>
            <a:off x="9464310" y="-3499919"/>
            <a:ext cx="400119" cy="3918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3125CE-4150-397B-3750-C1C31A7B70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8873722" y="-2853974"/>
            <a:ext cx="649117" cy="6596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6C9B07-C32D-4DDF-F2E4-9123881CE4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9746181" y="-3002660"/>
            <a:ext cx="649117" cy="6596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191BD84-9E14-2947-A0A6-6DE0EA3B0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10528711" y="-2762566"/>
            <a:ext cx="649117" cy="6596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53E5D4C-CBD7-A310-4DAA-82728FDB275C}"/>
              </a:ext>
            </a:extLst>
          </p:cNvPr>
          <p:cNvSpPr/>
          <p:nvPr/>
        </p:nvSpPr>
        <p:spPr>
          <a:xfrm>
            <a:off x="5438524" y="-2486819"/>
            <a:ext cx="1926687" cy="8973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658" dirty="0" err="1"/>
              <a:t>init</a:t>
            </a:r>
            <a:r>
              <a:rPr lang="en-US" sz="2658" dirty="0"/>
              <a:t> clauses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F28DCB-130D-0CCF-3CFF-F9397714F5E8}"/>
              </a:ext>
            </a:extLst>
          </p:cNvPr>
          <p:cNvGrpSpPr/>
          <p:nvPr/>
        </p:nvGrpSpPr>
        <p:grpSpPr>
          <a:xfrm>
            <a:off x="9000332" y="-3087136"/>
            <a:ext cx="1333952" cy="984197"/>
            <a:chOff x="1586363" y="2801049"/>
            <a:chExt cx="903497" cy="66660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98C1CF-4B9E-2B77-4386-239F6573CB00}"/>
                </a:ext>
              </a:extLst>
            </p:cNvPr>
            <p:cNvSpPr/>
            <p:nvPr/>
          </p:nvSpPr>
          <p:spPr>
            <a:xfrm>
              <a:off x="1586363" y="2822285"/>
              <a:ext cx="903497" cy="64536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5E015D1-7632-78E8-AD45-D4705E612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18906" y1="70156" x2="18906" y2="70156"/>
                          <a14:foregroundMark x1="82188" y1="76563" x2="82188" y2="7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4" t="69918" r="8784" b="16198"/>
            <a:stretch/>
          </p:blipFill>
          <p:spPr>
            <a:xfrm>
              <a:off x="1955813" y="2801049"/>
              <a:ext cx="439652" cy="44677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E4E9388-9411-AF8A-0FEC-85CD046E0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18906" y1="70156" x2="18906" y2="70156"/>
                          <a14:foregroundMark x1="82188" y1="76563" x2="82188" y2="7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9" t="29199" r="69194" b="51597"/>
            <a:stretch/>
          </p:blipFill>
          <p:spPr>
            <a:xfrm>
              <a:off x="1586364" y="2833111"/>
              <a:ext cx="369948" cy="38264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DA4D10A-CCD2-5BDD-008A-C76A5F2FC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678" y="531835"/>
            <a:ext cx="1555474" cy="1555474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B8C94EDE-D520-535C-6400-AF1A4C373CF8}"/>
              </a:ext>
            </a:extLst>
          </p:cNvPr>
          <p:cNvGrpSpPr/>
          <p:nvPr/>
        </p:nvGrpSpPr>
        <p:grpSpPr>
          <a:xfrm>
            <a:off x="12048154" y="7708256"/>
            <a:ext cx="1555473" cy="862234"/>
            <a:chOff x="670125" y="4028419"/>
            <a:chExt cx="1053535" cy="58399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A080CFF-84AB-BF10-E32F-1BBEBB30D8E7}"/>
                </a:ext>
              </a:extLst>
            </p:cNvPr>
            <p:cNvGrpSpPr/>
            <p:nvPr/>
          </p:nvGrpSpPr>
          <p:grpSpPr>
            <a:xfrm>
              <a:off x="710530" y="4028419"/>
              <a:ext cx="874174" cy="573298"/>
              <a:chOff x="1586363" y="2792576"/>
              <a:chExt cx="874174" cy="57329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2F6F5AA-3D7C-69B0-2614-0BA40B821C04}"/>
                  </a:ext>
                </a:extLst>
              </p:cNvPr>
              <p:cNvSpPr/>
              <p:nvPr/>
            </p:nvSpPr>
            <p:spPr>
              <a:xfrm>
                <a:off x="1586363" y="2822285"/>
                <a:ext cx="874174" cy="543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66D2157-240B-610D-18DD-A2EACC920B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2001345" y="2792576"/>
                <a:ext cx="375759" cy="38184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0827AC6-22B0-0D5D-8031-84B54DB9F5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39" t="29199" r="69194" b="51597"/>
              <a:stretch/>
            </p:blipFill>
            <p:spPr>
              <a:xfrm>
                <a:off x="1616820" y="2831034"/>
                <a:ext cx="308536" cy="319128"/>
              </a:xfrm>
              <a:prstGeom prst="rect">
                <a:avLst/>
              </a:prstGeom>
            </p:spPr>
          </p:pic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6AC4AA5-10FB-B2A9-63C5-7B9C65240299}"/>
                </a:ext>
              </a:extLst>
            </p:cNvPr>
            <p:cNvSpPr/>
            <p:nvPr/>
          </p:nvSpPr>
          <p:spPr>
            <a:xfrm>
              <a:off x="670125" y="435437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different color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38ABD45-C802-D144-7D37-565440B3C0A8}"/>
              </a:ext>
            </a:extLst>
          </p:cNvPr>
          <p:cNvGrpSpPr/>
          <p:nvPr/>
        </p:nvGrpSpPr>
        <p:grpSpPr>
          <a:xfrm>
            <a:off x="11968995" y="7554297"/>
            <a:ext cx="1555473" cy="773912"/>
            <a:chOff x="670124" y="4808960"/>
            <a:chExt cx="1053535" cy="52417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DFA8AB4-8B93-7D64-B313-61916E9B8782}"/>
                </a:ext>
              </a:extLst>
            </p:cNvPr>
            <p:cNvGrpSpPr/>
            <p:nvPr/>
          </p:nvGrpSpPr>
          <p:grpSpPr>
            <a:xfrm>
              <a:off x="699157" y="4808960"/>
              <a:ext cx="956648" cy="524177"/>
              <a:chOff x="2902818" y="2874728"/>
              <a:chExt cx="956648" cy="52417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757FDFB-FEC1-3F4B-6B89-8A49DCEC57FB}"/>
                  </a:ext>
                </a:extLst>
              </p:cNvPr>
              <p:cNvSpPr/>
              <p:nvPr/>
            </p:nvSpPr>
            <p:spPr>
              <a:xfrm>
                <a:off x="2902818" y="2874728"/>
                <a:ext cx="956648" cy="5241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/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AAC8401F-1106-CBE7-D305-7EF1B0D017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3322447" y="2899881"/>
                <a:ext cx="307112" cy="312085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D7DA9D9C-C2DD-E8E4-B55C-0AD95D2647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3009666" y="2988452"/>
                <a:ext cx="161121" cy="157793"/>
              </a:xfrm>
              <a:prstGeom prst="rect">
                <a:avLst/>
              </a:prstGeom>
            </p:spPr>
          </p:pic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F4F9E40-A314-38B9-03FF-29595094D583}"/>
                </a:ext>
              </a:extLst>
            </p:cNvPr>
            <p:cNvSpPr/>
            <p:nvPr/>
          </p:nvSpPr>
          <p:spPr>
            <a:xfrm>
              <a:off x="670124" y="507509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different shape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AF20243-52D5-1C2A-4FE2-EFD4358885CE}"/>
              </a:ext>
            </a:extLst>
          </p:cNvPr>
          <p:cNvGrpSpPr/>
          <p:nvPr/>
        </p:nvGrpSpPr>
        <p:grpSpPr>
          <a:xfrm>
            <a:off x="12036948" y="7550652"/>
            <a:ext cx="1387336" cy="801983"/>
            <a:chOff x="731286" y="1685679"/>
            <a:chExt cx="939654" cy="54319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8A99BF-D72F-ED82-9823-4FE4ACBDAEB7}"/>
                </a:ext>
              </a:extLst>
            </p:cNvPr>
            <p:cNvSpPr/>
            <p:nvPr/>
          </p:nvSpPr>
          <p:spPr>
            <a:xfrm>
              <a:off x="738875" y="1685679"/>
              <a:ext cx="932065" cy="5027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93DE53A-BEE5-B20A-B124-56B9EAAE1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786230" y="1730371"/>
              <a:ext cx="271004" cy="26540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610A48-05E6-1C41-4613-5672B41C532C}"/>
                </a:ext>
              </a:extLst>
            </p:cNvPr>
            <p:cNvSpPr/>
            <p:nvPr/>
          </p:nvSpPr>
          <p:spPr>
            <a:xfrm>
              <a:off x="731286" y="1970825"/>
              <a:ext cx="820474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same color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98C10B-B892-6EF5-C524-1785C4D0A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1236006" y="1773305"/>
              <a:ext cx="180927" cy="177190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A3A1E7-73E5-7F61-8AB0-FF5B6CA96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5" t="48089" r="44265" b="20320"/>
          <a:stretch/>
        </p:blipFill>
        <p:spPr bwMode="auto">
          <a:xfrm>
            <a:off x="17626595" y="7399216"/>
            <a:ext cx="3573206" cy="319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6B7AEA6-BDE5-38D4-E82D-ACA7C20A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197" y="-193385"/>
            <a:ext cx="3573206" cy="3573206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18E33A3-290D-FB12-FA98-8AF482CDAD92}"/>
              </a:ext>
            </a:extLst>
          </p:cNvPr>
          <p:cNvGrpSpPr/>
          <p:nvPr/>
        </p:nvGrpSpPr>
        <p:grpSpPr>
          <a:xfrm>
            <a:off x="23774437" y="398364"/>
            <a:ext cx="1307450" cy="828380"/>
            <a:chOff x="686969" y="3269641"/>
            <a:chExt cx="885547" cy="561068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9AC0A3B-F6F2-7C6C-3136-8782E340E7AE}"/>
                </a:ext>
              </a:extLst>
            </p:cNvPr>
            <p:cNvGrpSpPr/>
            <p:nvPr/>
          </p:nvGrpSpPr>
          <p:grpSpPr>
            <a:xfrm>
              <a:off x="710531" y="3269641"/>
              <a:ext cx="861985" cy="561068"/>
              <a:chOff x="1586364" y="2804806"/>
              <a:chExt cx="861985" cy="561068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9BCAF66-5852-588C-63E0-E337CF15AE5A}"/>
                  </a:ext>
                </a:extLst>
              </p:cNvPr>
              <p:cNvSpPr/>
              <p:nvPr/>
            </p:nvSpPr>
            <p:spPr>
              <a:xfrm>
                <a:off x="1586364" y="2822285"/>
                <a:ext cx="861985" cy="543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5696F5FD-EB26-C66B-0A86-ABF2002F73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1982431" y="2804806"/>
                <a:ext cx="336953" cy="342409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07EF6DC5-C9B0-AA19-4BE0-C10978C64B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39" t="29199" r="69194" b="51597"/>
              <a:stretch/>
            </p:blipFill>
            <p:spPr>
              <a:xfrm>
                <a:off x="1604702" y="2829425"/>
                <a:ext cx="278010" cy="287554"/>
              </a:xfrm>
              <a:prstGeom prst="rect">
                <a:avLst/>
              </a:prstGeom>
            </p:spPr>
          </p:pic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3FF8A71-D891-2F23-B1A4-47904CC2FD18}"/>
                </a:ext>
              </a:extLst>
            </p:cNvPr>
            <p:cNvSpPr/>
            <p:nvPr/>
          </p:nvSpPr>
          <p:spPr>
            <a:xfrm>
              <a:off x="686969" y="3529375"/>
              <a:ext cx="864791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same shape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08C1F4F-7459-7BE7-BEC4-BC6D9CB8A60E}"/>
              </a:ext>
            </a:extLst>
          </p:cNvPr>
          <p:cNvGrpSpPr/>
          <p:nvPr/>
        </p:nvGrpSpPr>
        <p:grpSpPr>
          <a:xfrm>
            <a:off x="23754675" y="3036283"/>
            <a:ext cx="1555473" cy="862234"/>
            <a:chOff x="670125" y="4028419"/>
            <a:chExt cx="1053535" cy="58399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C5293FB-64F0-AE51-40A3-F3D47E1D40D1}"/>
                </a:ext>
              </a:extLst>
            </p:cNvPr>
            <p:cNvGrpSpPr/>
            <p:nvPr/>
          </p:nvGrpSpPr>
          <p:grpSpPr>
            <a:xfrm>
              <a:off x="710530" y="4028419"/>
              <a:ext cx="874174" cy="573298"/>
              <a:chOff x="1586363" y="2792576"/>
              <a:chExt cx="874174" cy="573298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8837AE5-1290-160B-19AD-D34929926A98}"/>
                  </a:ext>
                </a:extLst>
              </p:cNvPr>
              <p:cNvSpPr/>
              <p:nvPr/>
            </p:nvSpPr>
            <p:spPr>
              <a:xfrm>
                <a:off x="1586363" y="2822285"/>
                <a:ext cx="874174" cy="543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64D2DCFA-283A-D5AB-6E3C-5736F4B3C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2001345" y="2792576"/>
                <a:ext cx="375759" cy="381844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ED84A506-24EF-2A71-DF00-D9F12D3B3F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39" t="29199" r="69194" b="51597"/>
              <a:stretch/>
            </p:blipFill>
            <p:spPr>
              <a:xfrm>
                <a:off x="1616820" y="2831034"/>
                <a:ext cx="308536" cy="319128"/>
              </a:xfrm>
              <a:prstGeom prst="rect">
                <a:avLst/>
              </a:prstGeom>
            </p:spPr>
          </p:pic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FEE9385-EF2F-0A18-5211-180515CE52E1}"/>
                </a:ext>
              </a:extLst>
            </p:cNvPr>
            <p:cNvSpPr/>
            <p:nvPr/>
          </p:nvSpPr>
          <p:spPr>
            <a:xfrm>
              <a:off x="670125" y="435437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different color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DF69307-4842-982D-FBD8-37EA8F186340}"/>
              </a:ext>
            </a:extLst>
          </p:cNvPr>
          <p:cNvGrpSpPr/>
          <p:nvPr/>
        </p:nvGrpSpPr>
        <p:grpSpPr>
          <a:xfrm>
            <a:off x="23754675" y="1345178"/>
            <a:ext cx="1555473" cy="773912"/>
            <a:chOff x="670124" y="4808960"/>
            <a:chExt cx="1053535" cy="524177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00A40F2-2E4B-2144-887E-9F9C3C2A9873}"/>
                </a:ext>
              </a:extLst>
            </p:cNvPr>
            <p:cNvGrpSpPr/>
            <p:nvPr/>
          </p:nvGrpSpPr>
          <p:grpSpPr>
            <a:xfrm>
              <a:off x="699157" y="4808960"/>
              <a:ext cx="956648" cy="524177"/>
              <a:chOff x="2902818" y="2874728"/>
              <a:chExt cx="956648" cy="524177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A563E13-0906-81C1-2862-0E412A20C5D2}"/>
                  </a:ext>
                </a:extLst>
              </p:cNvPr>
              <p:cNvSpPr/>
              <p:nvPr/>
            </p:nvSpPr>
            <p:spPr>
              <a:xfrm>
                <a:off x="2902818" y="2874728"/>
                <a:ext cx="956648" cy="5241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/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0A31E076-3D61-C4E0-E23B-F744157246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3322447" y="2899881"/>
                <a:ext cx="307112" cy="312085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218C8A04-9925-0222-1F26-819DED1353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3009666" y="2988452"/>
                <a:ext cx="161121" cy="157793"/>
              </a:xfrm>
              <a:prstGeom prst="rect">
                <a:avLst/>
              </a:prstGeom>
            </p:spPr>
          </p:pic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ED39509-3B94-22BF-ED84-EE2423B72532}"/>
                </a:ext>
              </a:extLst>
            </p:cNvPr>
            <p:cNvSpPr/>
            <p:nvPr/>
          </p:nvSpPr>
          <p:spPr>
            <a:xfrm>
              <a:off x="670124" y="507509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different shape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C005CA4-F1FA-CEF7-5BC4-A9269B8586CB}"/>
              </a:ext>
            </a:extLst>
          </p:cNvPr>
          <p:cNvGrpSpPr/>
          <p:nvPr/>
        </p:nvGrpSpPr>
        <p:grpSpPr>
          <a:xfrm>
            <a:off x="23822630" y="2198876"/>
            <a:ext cx="1222581" cy="801983"/>
            <a:chOff x="731286" y="1685679"/>
            <a:chExt cx="828064" cy="5431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FB59B15-C08A-5804-69DC-FE429C0DA843}"/>
                </a:ext>
              </a:extLst>
            </p:cNvPr>
            <p:cNvSpPr/>
            <p:nvPr/>
          </p:nvSpPr>
          <p:spPr>
            <a:xfrm>
              <a:off x="738876" y="1685679"/>
              <a:ext cx="820474" cy="5027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26A043F-B0CC-EDA7-A995-AA6705488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786230" y="1730371"/>
              <a:ext cx="271004" cy="265406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F67B8E5-711E-DF31-FF4C-D08B5FFDB48D}"/>
                </a:ext>
              </a:extLst>
            </p:cNvPr>
            <p:cNvSpPr/>
            <p:nvPr/>
          </p:nvSpPr>
          <p:spPr>
            <a:xfrm>
              <a:off x="731286" y="1970825"/>
              <a:ext cx="820474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same color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C52DA364-3F75-E836-823A-6C85F77F5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1236006" y="1773305"/>
              <a:ext cx="180927" cy="177190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3461558-A54F-86D9-755B-A2ED33CCBC36}"/>
              </a:ext>
            </a:extLst>
          </p:cNvPr>
          <p:cNvGrpSpPr/>
          <p:nvPr/>
        </p:nvGrpSpPr>
        <p:grpSpPr>
          <a:xfrm>
            <a:off x="23756582" y="-514915"/>
            <a:ext cx="1272664" cy="780426"/>
            <a:chOff x="710530" y="2464727"/>
            <a:chExt cx="861986" cy="528589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A522748-6ECB-50CD-0D6A-0D7EED23238B}"/>
                </a:ext>
              </a:extLst>
            </p:cNvPr>
            <p:cNvSpPr/>
            <p:nvPr/>
          </p:nvSpPr>
          <p:spPr>
            <a:xfrm>
              <a:off x="738875" y="2464727"/>
              <a:ext cx="833641" cy="5285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822338CB-A8BB-AB41-F97A-257372AC36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790138" y="2510693"/>
              <a:ext cx="271004" cy="265406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E081E8E6-9344-AA8A-C499-A500C7279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1236006" y="2554801"/>
              <a:ext cx="180927" cy="177190"/>
            </a:xfrm>
            <a:prstGeom prst="rect">
              <a:avLst/>
            </a:prstGeom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39F36CB-4BAB-96EA-5AB9-872E3BE93941}"/>
                </a:ext>
              </a:extLst>
            </p:cNvPr>
            <p:cNvSpPr/>
            <p:nvPr/>
          </p:nvSpPr>
          <p:spPr>
            <a:xfrm>
              <a:off x="710530" y="2735272"/>
              <a:ext cx="861986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24" dirty="0"/>
                <a:t>same shape</a:t>
              </a:r>
            </a:p>
          </p:txBody>
        </p:sp>
      </p:grpSp>
      <p:pic>
        <p:nvPicPr>
          <p:cNvPr id="105" name="Picture 104" descr="A picture containing icon&#10;&#10;Description automatically generated">
            <a:extLst>
              <a:ext uri="{FF2B5EF4-FFF2-40B4-BE49-F238E27FC236}">
                <a16:creationId xmlns:a16="http://schemas.microsoft.com/office/drawing/2014/main" id="{E84B48D3-5863-952B-1604-1CA5240A18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773" y="522067"/>
            <a:ext cx="1555474" cy="1555474"/>
          </a:xfrm>
          <a:prstGeom prst="rect">
            <a:avLst/>
          </a:prstGeom>
        </p:spPr>
      </p:pic>
      <p:pic>
        <p:nvPicPr>
          <p:cNvPr id="107" name="Picture 106" descr="A picture containing text, vector graphics, businesscard, accessory&#10;&#10;Description automatically generated">
            <a:extLst>
              <a:ext uri="{FF2B5EF4-FFF2-40B4-BE49-F238E27FC236}">
                <a16:creationId xmlns:a16="http://schemas.microsoft.com/office/drawing/2014/main" id="{A3D99C53-A1EC-55B1-96B5-341A941C99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361" y="522067"/>
            <a:ext cx="1555474" cy="1555474"/>
          </a:xfrm>
          <a:prstGeom prst="rect">
            <a:avLst/>
          </a:prstGeom>
        </p:spPr>
      </p:pic>
      <p:pic>
        <p:nvPicPr>
          <p:cNvPr id="109" name="Picture 108" descr="Shape&#10;&#10;Description automatically generated">
            <a:extLst>
              <a:ext uri="{FF2B5EF4-FFF2-40B4-BE49-F238E27FC236}">
                <a16:creationId xmlns:a16="http://schemas.microsoft.com/office/drawing/2014/main" id="{3BD024A0-96FB-9E8E-AD8B-4FB072157E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83" y="2449745"/>
            <a:ext cx="1553513" cy="1553513"/>
          </a:xfrm>
          <a:prstGeom prst="rect">
            <a:avLst/>
          </a:prstGeom>
        </p:spPr>
      </p:pic>
      <p:pic>
        <p:nvPicPr>
          <p:cNvPr id="111" name="Picture 110" descr="A picture containing icon&#10;&#10;Description automatically generated">
            <a:extLst>
              <a:ext uri="{FF2B5EF4-FFF2-40B4-BE49-F238E27FC236}">
                <a16:creationId xmlns:a16="http://schemas.microsoft.com/office/drawing/2014/main" id="{E0C3C360-AFBE-CD94-601A-40885564BCD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346" y="2423440"/>
            <a:ext cx="1553513" cy="1553513"/>
          </a:xfrm>
          <a:prstGeom prst="rect">
            <a:avLst/>
          </a:prstGeom>
        </p:spPr>
      </p:pic>
      <p:pic>
        <p:nvPicPr>
          <p:cNvPr id="113" name="Picture 112" descr="Chart&#10;&#10;Description automatically generated">
            <a:extLst>
              <a:ext uri="{FF2B5EF4-FFF2-40B4-BE49-F238E27FC236}">
                <a16:creationId xmlns:a16="http://schemas.microsoft.com/office/drawing/2014/main" id="{8A301A03-34A7-0919-1BDC-9CE6BFF9883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322" y="2423438"/>
            <a:ext cx="1553514" cy="1553514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D3EE2391-7000-98E6-015D-9ED09057A9BA}"/>
              </a:ext>
            </a:extLst>
          </p:cNvPr>
          <p:cNvSpPr/>
          <p:nvPr/>
        </p:nvSpPr>
        <p:spPr>
          <a:xfrm>
            <a:off x="8384520" y="357189"/>
            <a:ext cx="6679195" cy="180589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75FA6E6-095F-76CA-9CF1-16ED3D06F833}"/>
              </a:ext>
            </a:extLst>
          </p:cNvPr>
          <p:cNvSpPr/>
          <p:nvPr/>
        </p:nvSpPr>
        <p:spPr>
          <a:xfrm>
            <a:off x="8325828" y="1618948"/>
            <a:ext cx="1353669" cy="483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658" dirty="0"/>
              <a:t>positive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5A714AF-0C01-4F93-9E7D-8F414FE2B5A2}"/>
              </a:ext>
            </a:extLst>
          </p:cNvPr>
          <p:cNvSpPr/>
          <p:nvPr/>
        </p:nvSpPr>
        <p:spPr>
          <a:xfrm>
            <a:off x="8384520" y="2335059"/>
            <a:ext cx="6679195" cy="180589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F956DAF-39F4-E4A4-95E0-E04ECAB7B684}"/>
              </a:ext>
            </a:extLst>
          </p:cNvPr>
          <p:cNvSpPr/>
          <p:nvPr/>
        </p:nvSpPr>
        <p:spPr>
          <a:xfrm>
            <a:off x="8417108" y="3570958"/>
            <a:ext cx="1677942" cy="54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658" dirty="0"/>
              <a:t>negative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846E2DB-0E6B-0809-BD7C-D649E1FF63AB}"/>
              </a:ext>
            </a:extLst>
          </p:cNvPr>
          <p:cNvGrpSpPr/>
          <p:nvPr/>
        </p:nvGrpSpPr>
        <p:grpSpPr>
          <a:xfrm>
            <a:off x="1111352" y="1078742"/>
            <a:ext cx="4572496" cy="1794605"/>
            <a:chOff x="1185005" y="2022641"/>
            <a:chExt cx="3096990" cy="12155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8D8DCD-F1F9-8D8C-8FCE-52B38EF5EBAA}"/>
                </a:ext>
              </a:extLst>
            </p:cNvPr>
            <p:cNvSpPr/>
            <p:nvPr/>
          </p:nvSpPr>
          <p:spPr>
            <a:xfrm>
              <a:off x="1185005" y="2022641"/>
              <a:ext cx="2420163" cy="1215501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2658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4875A71-195D-F3A9-694E-C076F5A925AE}"/>
                </a:ext>
              </a:extLst>
            </p:cNvPr>
            <p:cNvGrpSpPr/>
            <p:nvPr/>
          </p:nvGrpSpPr>
          <p:grpSpPr>
            <a:xfrm>
              <a:off x="1326259" y="2203036"/>
              <a:ext cx="885547" cy="561068"/>
              <a:chOff x="686969" y="3269641"/>
              <a:chExt cx="885547" cy="56106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C1F63C6-F732-C0F5-844D-FAE970774860}"/>
                  </a:ext>
                </a:extLst>
              </p:cNvPr>
              <p:cNvGrpSpPr/>
              <p:nvPr/>
            </p:nvGrpSpPr>
            <p:grpSpPr>
              <a:xfrm>
                <a:off x="710531" y="3269641"/>
                <a:ext cx="861985" cy="561068"/>
                <a:chOff x="1586364" y="2804806"/>
                <a:chExt cx="861985" cy="561068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5AF4265-FFFF-1422-B357-3B71351F1246}"/>
                    </a:ext>
                  </a:extLst>
                </p:cNvPr>
                <p:cNvSpPr/>
                <p:nvPr/>
              </p:nvSpPr>
              <p:spPr>
                <a:xfrm>
                  <a:off x="1586364" y="2822285"/>
                  <a:ext cx="861985" cy="54358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3DD00352-4B41-95FC-B250-5DD9349132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10000" b="90000" l="4063" r="90000">
                              <a14:foregroundMark x1="9063" y1="57969" x2="9063" y2="57969"/>
                              <a14:foregroundMark x1="4063" y1="59688" x2="4063" y2="59688"/>
                              <a14:foregroundMark x1="20938" y1="41875" x2="20938" y2="41875"/>
                              <a14:foregroundMark x1="18906" y1="70156" x2="18906" y2="70156"/>
                              <a14:foregroundMark x1="82188" y1="76563" x2="82188" y2="7656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554" t="69918" r="8784" b="16198"/>
                <a:stretch/>
              </p:blipFill>
              <p:spPr>
                <a:xfrm>
                  <a:off x="1982431" y="2804806"/>
                  <a:ext cx="336953" cy="342409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DCD1FCF1-EF12-30CC-2AA7-BD7837033F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25">
                          <a14:imgEffect>
                            <a14:backgroundRemoval t="10000" b="90000" l="4063" r="90000">
                              <a14:foregroundMark x1="9063" y1="57969" x2="9063" y2="57969"/>
                              <a14:foregroundMark x1="4063" y1="59688" x2="4063" y2="59688"/>
                              <a14:foregroundMark x1="20938" y1="41875" x2="20938" y2="41875"/>
                              <a14:foregroundMark x1="18906" y1="70156" x2="18906" y2="70156"/>
                              <a14:foregroundMark x1="82188" y1="76563" x2="82188" y2="7656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239" t="29199" r="69194" b="51597"/>
                <a:stretch/>
              </p:blipFill>
              <p:spPr>
                <a:xfrm>
                  <a:off x="1604702" y="2829425"/>
                  <a:ext cx="278010" cy="287554"/>
                </a:xfrm>
                <a:prstGeom prst="rect">
                  <a:avLst/>
                </a:prstGeom>
              </p:spPr>
            </p:pic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AC3FCAB-0A43-F653-5365-13E3BC7B5D75}"/>
                  </a:ext>
                </a:extLst>
              </p:cNvPr>
              <p:cNvSpPr/>
              <p:nvPr/>
            </p:nvSpPr>
            <p:spPr>
              <a:xfrm>
                <a:off x="686969" y="3529375"/>
                <a:ext cx="864791" cy="2580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24" dirty="0"/>
                  <a:t>same shape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E50BDBE-C0B8-F02A-56E5-005BEC14EE6A}"/>
                </a:ext>
              </a:extLst>
            </p:cNvPr>
            <p:cNvGrpSpPr/>
            <p:nvPr/>
          </p:nvGrpSpPr>
          <p:grpSpPr>
            <a:xfrm>
              <a:off x="2457191" y="2203036"/>
              <a:ext cx="861986" cy="528589"/>
              <a:chOff x="710530" y="2464727"/>
              <a:chExt cx="861986" cy="52858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BF7922A-93CB-FACC-0EAE-124DF55D69F6}"/>
                  </a:ext>
                </a:extLst>
              </p:cNvPr>
              <p:cNvSpPr/>
              <p:nvPr/>
            </p:nvSpPr>
            <p:spPr>
              <a:xfrm>
                <a:off x="738875" y="2464727"/>
                <a:ext cx="833641" cy="528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/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36187809-C0A4-4976-54F3-F2729B05AC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790138" y="2510693"/>
                <a:ext cx="271004" cy="265406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5CDF1E4C-C348-18F9-9374-872022975E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1236006" y="2554801"/>
                <a:ext cx="180927" cy="177190"/>
              </a:xfrm>
              <a:prstGeom prst="rect">
                <a:avLst/>
              </a:prstGeom>
            </p:spPr>
          </p:pic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328257-258E-D04B-DC65-4A4DABC878B9}"/>
                  </a:ext>
                </a:extLst>
              </p:cNvPr>
              <p:cNvSpPr/>
              <p:nvPr/>
            </p:nvSpPr>
            <p:spPr>
              <a:xfrm>
                <a:off x="710530" y="2735272"/>
                <a:ext cx="861986" cy="2580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24" dirty="0"/>
                  <a:t>same shape</a:t>
                </a:r>
              </a:p>
            </p:txBody>
          </p: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6006C9-8215-8533-1C98-6AD1F35F9969}"/>
                </a:ext>
              </a:extLst>
            </p:cNvPr>
            <p:cNvSpPr/>
            <p:nvPr/>
          </p:nvSpPr>
          <p:spPr>
            <a:xfrm>
              <a:off x="1210157" y="2808754"/>
              <a:ext cx="3071838" cy="3651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658" dirty="0"/>
                <a:t>background knowledge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402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770A18-2388-A4E4-0AED-E19CA3239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549565"/>
              </p:ext>
            </p:extLst>
          </p:nvPr>
        </p:nvGraphicFramePr>
        <p:xfrm>
          <a:off x="1428342" y="-1132931"/>
          <a:ext cx="12997189" cy="584009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94179">
                  <a:extLst>
                    <a:ext uri="{9D8B030D-6E8A-4147-A177-3AD203B41FA5}">
                      <a16:colId xmlns:a16="http://schemas.microsoft.com/office/drawing/2014/main" val="1495607179"/>
                    </a:ext>
                  </a:extLst>
                </a:gridCol>
                <a:gridCol w="10303010">
                  <a:extLst>
                    <a:ext uri="{9D8B030D-6E8A-4147-A177-3AD203B41FA5}">
                      <a16:colId xmlns:a16="http://schemas.microsoft.com/office/drawing/2014/main" val="2152974755"/>
                    </a:ext>
                  </a:extLst>
                </a:gridCol>
              </a:tblGrid>
              <a:tr h="135005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6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</a:p>
                  </a:txBody>
                  <a:tcPr marL="135005" marR="135005" marT="67503" marB="67503"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Color: blue/pink/green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2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Shape: sphere/cube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2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Object: O1/O2</a:t>
                      </a:r>
                    </a:p>
                  </a:txBody>
                  <a:tcPr marL="135005" marR="135005" marT="67503" marB="6750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996146"/>
                  </a:ext>
                </a:extLst>
              </a:tr>
              <a:tr h="135005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6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background knowledge</a:t>
                      </a:r>
                    </a:p>
                  </a:txBody>
                  <a:tcPr marL="135005" marR="135005" marT="67503" marB="67503"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blue_sphere</a:t>
                      </a:r>
                      <a:r>
                        <a:rPr lang="en-US" sz="2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(O1):-Color(O1,blue),Shape(O1,sphere).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2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green_sphere</a:t>
                      </a:r>
                      <a:r>
                        <a:rPr lang="en-US" sz="2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(O1):-Color(O1,green),Shape(O1,sphere).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2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green_cube</a:t>
                      </a:r>
                      <a:r>
                        <a:rPr lang="en-US" sz="2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(O1):-Color(O1,green),Shape(O1,cube).</a:t>
                      </a:r>
                    </a:p>
                  </a:txBody>
                  <a:tcPr marL="135005" marR="135005" marT="67503" marB="6750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808931"/>
                  </a:ext>
                </a:extLst>
              </a:tr>
              <a:tr h="1091665">
                <a:tc>
                  <a:txBody>
                    <a:bodyPr/>
                    <a:lstStyle/>
                    <a:p>
                      <a:r>
                        <a:rPr lang="en-US" sz="3100" b="1" dirty="0"/>
                        <a:t>neural predicates</a:t>
                      </a:r>
                    </a:p>
                  </a:txBody>
                  <a:tcPr marL="135005" marR="135005" marT="67503" marB="67503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b="0" dirty="0" err="1"/>
                        <a:t>left_side</a:t>
                      </a:r>
                      <a:r>
                        <a:rPr lang="en-US" sz="3100" b="0" dirty="0"/>
                        <a:t>(O1,O2),</a:t>
                      </a:r>
                      <a:r>
                        <a:rPr lang="en-US" sz="3100" b="0" dirty="0" err="1"/>
                        <a:t>right_side</a:t>
                      </a:r>
                      <a:r>
                        <a:rPr lang="en-US" sz="3100" b="0" dirty="0"/>
                        <a:t>(O1,O2), Color(O1,color1),Shape(O1,shape1)</a:t>
                      </a:r>
                    </a:p>
                  </a:txBody>
                  <a:tcPr marL="135005" marR="135005" marT="67503" marB="6750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580371"/>
                  </a:ext>
                </a:extLst>
              </a:tr>
              <a:tr h="2048325">
                <a:tc>
                  <a:txBody>
                    <a:bodyPr/>
                    <a:lstStyle/>
                    <a:p>
                      <a:r>
                        <a:rPr lang="en-US" sz="3100" b="1" dirty="0"/>
                        <a:t>Target Clauses</a:t>
                      </a:r>
                    </a:p>
                  </a:txBody>
                  <a:tcPr marL="135005" marR="135005" marT="67503" marB="67503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b="0" dirty="0"/>
                        <a:t>target(O1,O2):-</a:t>
                      </a:r>
                      <a:r>
                        <a:rPr lang="en-US" sz="3100" b="0" dirty="0" err="1"/>
                        <a:t>left_side</a:t>
                      </a:r>
                      <a:r>
                        <a:rPr lang="en-US" sz="3100" b="0" dirty="0"/>
                        <a:t>(O1,O2), </a:t>
                      </a:r>
                      <a:r>
                        <a:rPr lang="en-US" sz="3100" b="0" dirty="0" err="1"/>
                        <a:t>green_sphere</a:t>
                      </a:r>
                      <a:r>
                        <a:rPr lang="en-US" sz="3100" b="0" dirty="0"/>
                        <a:t>(O2), </a:t>
                      </a:r>
                      <a:r>
                        <a:rPr lang="en-US" sz="3100" b="0" dirty="0" err="1"/>
                        <a:t>blue_sphere</a:t>
                      </a:r>
                      <a:r>
                        <a:rPr lang="en-US" sz="3100" b="0" dirty="0"/>
                        <a:t>(O1).</a:t>
                      </a:r>
                    </a:p>
                    <a:p>
                      <a:r>
                        <a:rPr lang="en-US" sz="3100" b="0" dirty="0"/>
                        <a:t>target(O1,O2):-</a:t>
                      </a:r>
                      <a:r>
                        <a:rPr lang="en-US" sz="3100" b="0" dirty="0" err="1"/>
                        <a:t>right_side</a:t>
                      </a:r>
                      <a:r>
                        <a:rPr lang="en-US" sz="3100" b="0" dirty="0"/>
                        <a:t>(O1,O2), </a:t>
                      </a:r>
                      <a:r>
                        <a:rPr lang="en-US" sz="3100" b="0" dirty="0" err="1"/>
                        <a:t>green_cube</a:t>
                      </a:r>
                      <a:r>
                        <a:rPr lang="en-US" sz="3100" b="0" dirty="0"/>
                        <a:t>(O1),</a:t>
                      </a:r>
                      <a:r>
                        <a:rPr lang="en-US" sz="3100" b="0" dirty="0" err="1"/>
                        <a:t>blue_sphere</a:t>
                      </a:r>
                      <a:r>
                        <a:rPr lang="en-US" sz="3100" b="0" dirty="0"/>
                        <a:t>(O2).</a:t>
                      </a:r>
                    </a:p>
                  </a:txBody>
                  <a:tcPr marL="135005" marR="135005" marT="67503" marB="6750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1264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5EA8-91D4-E773-617F-88547D36047E}"/>
              </a:ext>
            </a:extLst>
          </p:cNvPr>
          <p:cNvSpPr txBox="1"/>
          <p:nvPr/>
        </p:nvSpPr>
        <p:spPr>
          <a:xfrm>
            <a:off x="14757871" y="-1132931"/>
            <a:ext cx="3151825" cy="2137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for journal version</a:t>
            </a:r>
          </a:p>
          <a:p>
            <a:pPr marL="506249" indent="-506249">
              <a:buAutoNum type="arabicPeriod"/>
            </a:pPr>
            <a:r>
              <a:rPr lang="en-US" sz="2658" dirty="0"/>
              <a:t>pentagon</a:t>
            </a:r>
          </a:p>
          <a:p>
            <a:pPr marL="506249" indent="-506249">
              <a:buFontTx/>
              <a:buAutoNum type="arabicPeriod"/>
            </a:pPr>
            <a:r>
              <a:rPr lang="en-US" sz="2658" dirty="0"/>
              <a:t>pi shape </a:t>
            </a:r>
          </a:p>
          <a:p>
            <a:pPr marL="506249" indent="-506249">
              <a:buAutoNum type="arabicPeriod"/>
            </a:pPr>
            <a:r>
              <a:rPr lang="en-US" sz="2658" dirty="0"/>
              <a:t>counter predicate</a:t>
            </a:r>
          </a:p>
          <a:p>
            <a:pPr marL="506249" indent="-506249">
              <a:buAutoNum type="arabicPeriod"/>
            </a:pPr>
            <a:r>
              <a:rPr lang="en-US" sz="2658" dirty="0"/>
              <a:t>pruning strategy</a:t>
            </a:r>
          </a:p>
        </p:txBody>
      </p:sp>
    </p:spTree>
    <p:extLst>
      <p:ext uri="{BB962C8B-B14F-4D97-AF65-F5344CB8AC3E}">
        <p14:creationId xmlns:p14="http://schemas.microsoft.com/office/powerpoint/2010/main" val="419410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A9D4485D-B7E3-0C82-A748-C62F3FCA4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7062746"/>
                  </p:ext>
                </p:extLst>
              </p:nvPr>
            </p:nvGraphicFramePr>
            <p:xfrm>
              <a:off x="587669" y="-1129403"/>
              <a:ext cx="14453474" cy="6785122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2105280">
                      <a:extLst>
                        <a:ext uri="{9D8B030D-6E8A-4147-A177-3AD203B41FA5}">
                          <a16:colId xmlns:a16="http://schemas.microsoft.com/office/drawing/2014/main" val="1495607179"/>
                        </a:ext>
                      </a:extLst>
                    </a:gridCol>
                    <a:gridCol w="7027409">
                      <a:extLst>
                        <a:ext uri="{9D8B030D-6E8A-4147-A177-3AD203B41FA5}">
                          <a16:colId xmlns:a16="http://schemas.microsoft.com/office/drawing/2014/main" val="2152974755"/>
                        </a:ext>
                      </a:extLst>
                    </a:gridCol>
                    <a:gridCol w="5320785">
                      <a:extLst>
                        <a:ext uri="{9D8B030D-6E8A-4147-A177-3AD203B41FA5}">
                          <a16:colId xmlns:a16="http://schemas.microsoft.com/office/drawing/2014/main" val="667925747"/>
                        </a:ext>
                      </a:extLst>
                    </a:gridCol>
                  </a:tblGrid>
                  <a:tr h="540019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2600" b="1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Systems</a:t>
                          </a:r>
                        </a:p>
                      </a:txBody>
                      <a:tcPr marL="135005" marR="135005" marT="67503" marB="67503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600" b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NeSy</a:t>
                          </a:r>
                          <a:r>
                            <a:rPr lang="en-US" sz="2600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-ILP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600" b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NeSy</a:t>
                          </a:r>
                          <a:r>
                            <a:rPr lang="en-US" sz="2600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𝜋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  </m:t>
                              </m:r>
                            </m:oMath>
                          </a14:m>
                          <a:endParaRPr lang="en-US" sz="26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9479372"/>
                      </a:ext>
                    </a:extLst>
                  </a:tr>
                  <a:tr h="540019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2600" b="1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const</a:t>
                          </a:r>
                        </a:p>
                      </a:txBody>
                      <a:tcPr marL="135005" marR="135005" marT="67503" marB="67503"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2600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Color: blue/pink/green, Shape: sphere/cube, Object: O1/O2</a:t>
                          </a:r>
                        </a:p>
                      </a:txBody>
                      <a:tcPr marL="135005" marR="135005" marT="67503" marB="67503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endParaRPr lang="en-US" sz="18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8996146"/>
                      </a:ext>
                    </a:extLst>
                  </a:tr>
                  <a:tr h="2565094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2600" b="1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background knowledge</a:t>
                          </a:r>
                        </a:p>
                      </a:txBody>
                      <a:tcPr marL="135005" marR="135005" marT="67503" marB="67503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2600" b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blue_sphere</a:t>
                          </a:r>
                          <a:r>
                            <a:rPr lang="en-US" sz="2600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(O1):-Color(O1,blue),Shape(O1,sphere).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US" sz="2600" b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green_sphere</a:t>
                          </a:r>
                          <a:r>
                            <a:rPr lang="en-US" sz="2600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(O1):-Color(O1,green),Shape(O1,sphere).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US" sz="2600" b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green_cube</a:t>
                          </a:r>
                          <a:r>
                            <a:rPr lang="en-US" sz="2600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(O1):-Color(O1,green),Shape(O1,cube).</a:t>
                          </a:r>
                        </a:p>
                      </a:txBody>
                      <a:tcPr marL="135005" marR="135005" marT="67503" marB="67503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endParaRPr lang="en-US" sz="26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39808931"/>
                      </a:ext>
                    </a:extLst>
                  </a:tr>
                  <a:tr h="1091665">
                    <a:tc>
                      <a:txBody>
                        <a:bodyPr/>
                        <a:lstStyle/>
                        <a:p>
                          <a:r>
                            <a:rPr lang="en-US" sz="3100" b="1" dirty="0"/>
                            <a:t>neural predicates</a:t>
                          </a:r>
                        </a:p>
                      </a:txBody>
                      <a:tcPr marL="135005" marR="135005" marT="67503" marB="67503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100" b="0" dirty="0" err="1"/>
                            <a:t>left_side</a:t>
                          </a:r>
                          <a:r>
                            <a:rPr lang="en-US" sz="3100" b="0" dirty="0"/>
                            <a:t>(O1,O2),</a:t>
                          </a:r>
                          <a:r>
                            <a:rPr lang="en-US" sz="3100" b="0" dirty="0" err="1"/>
                            <a:t>right_side</a:t>
                          </a:r>
                          <a:r>
                            <a:rPr lang="en-US" sz="3100" b="0" dirty="0"/>
                            <a:t>(O1,O2), Color(O1,color1),Shape(O1,shape1)</a:t>
                          </a:r>
                        </a:p>
                      </a:txBody>
                      <a:tcPr marL="135005" marR="135005" marT="67503" marB="67503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100" b="0" dirty="0"/>
                        </a:p>
                      </a:txBody>
                      <a:tcPr marL="135005" marR="135005" marT="67503" marB="67503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47580371"/>
                      </a:ext>
                    </a:extLst>
                  </a:tr>
                  <a:tr h="2048325">
                    <a:tc>
                      <a:txBody>
                        <a:bodyPr/>
                        <a:lstStyle/>
                        <a:p>
                          <a:r>
                            <a:rPr lang="en-US" sz="3100" b="1" dirty="0"/>
                            <a:t>Target Clauses</a:t>
                          </a:r>
                        </a:p>
                      </a:txBody>
                      <a:tcPr marL="135005" marR="135005" marT="67503" marB="67503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100" b="0" dirty="0"/>
                            <a:t>target(O1,O2):-</a:t>
                          </a:r>
                          <a:r>
                            <a:rPr lang="en-US" sz="3100" b="0" dirty="0" err="1"/>
                            <a:t>left_side</a:t>
                          </a:r>
                          <a:r>
                            <a:rPr lang="en-US" sz="3100" b="0" dirty="0"/>
                            <a:t>(O1,O2), </a:t>
                          </a:r>
                          <a:r>
                            <a:rPr lang="en-US" sz="3100" b="0" dirty="0" err="1"/>
                            <a:t>green_sphere</a:t>
                          </a:r>
                          <a:r>
                            <a:rPr lang="en-US" sz="3100" b="0" dirty="0"/>
                            <a:t>(O2), </a:t>
                          </a:r>
                          <a:r>
                            <a:rPr lang="en-US" sz="3100" b="0" dirty="0" err="1"/>
                            <a:t>blue_sphere</a:t>
                          </a:r>
                          <a:r>
                            <a:rPr lang="en-US" sz="3100" b="0" dirty="0"/>
                            <a:t>(O1).</a:t>
                          </a:r>
                        </a:p>
                        <a:p>
                          <a:r>
                            <a:rPr lang="en-US" sz="3100" b="0" dirty="0"/>
                            <a:t>target(O1,O2):-</a:t>
                          </a:r>
                          <a:r>
                            <a:rPr lang="en-US" sz="3100" b="0" dirty="0" err="1"/>
                            <a:t>right_side</a:t>
                          </a:r>
                          <a:r>
                            <a:rPr lang="en-US" sz="3100" b="0" dirty="0"/>
                            <a:t>(O1,O2), </a:t>
                          </a:r>
                          <a:r>
                            <a:rPr lang="en-US" sz="3100" b="0" dirty="0" err="1"/>
                            <a:t>green_cube</a:t>
                          </a:r>
                          <a:r>
                            <a:rPr lang="en-US" sz="3100" b="0" dirty="0"/>
                            <a:t>(O1),</a:t>
                          </a:r>
                          <a:r>
                            <a:rPr lang="en-US" sz="3100" b="0" dirty="0" err="1"/>
                            <a:t>blue_sphere</a:t>
                          </a:r>
                          <a:r>
                            <a:rPr lang="en-US" sz="3100" b="0" dirty="0"/>
                            <a:t>(O2).</a:t>
                          </a:r>
                        </a:p>
                      </a:txBody>
                      <a:tcPr marL="135005" marR="135005" marT="67503" marB="67503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100" b="0" dirty="0"/>
                        </a:p>
                      </a:txBody>
                      <a:tcPr marL="135005" marR="135005" marT="67503" marB="67503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21264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A9D4485D-B7E3-0C82-A748-C62F3FCA4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7062746"/>
                  </p:ext>
                </p:extLst>
              </p:nvPr>
            </p:nvGraphicFramePr>
            <p:xfrm>
              <a:off x="587669" y="-1129403"/>
              <a:ext cx="14453474" cy="6785122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2105280">
                      <a:extLst>
                        <a:ext uri="{9D8B030D-6E8A-4147-A177-3AD203B41FA5}">
                          <a16:colId xmlns:a16="http://schemas.microsoft.com/office/drawing/2014/main" val="1495607179"/>
                        </a:ext>
                      </a:extLst>
                    </a:gridCol>
                    <a:gridCol w="7027409">
                      <a:extLst>
                        <a:ext uri="{9D8B030D-6E8A-4147-A177-3AD203B41FA5}">
                          <a16:colId xmlns:a16="http://schemas.microsoft.com/office/drawing/2014/main" val="2152974755"/>
                        </a:ext>
                      </a:extLst>
                    </a:gridCol>
                    <a:gridCol w="5320785">
                      <a:extLst>
                        <a:ext uri="{9D8B030D-6E8A-4147-A177-3AD203B41FA5}">
                          <a16:colId xmlns:a16="http://schemas.microsoft.com/office/drawing/2014/main" val="667925747"/>
                        </a:ext>
                      </a:extLst>
                    </a:gridCol>
                  </a:tblGrid>
                  <a:tr h="540019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2600" b="1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Systems</a:t>
                          </a:r>
                        </a:p>
                      </a:txBody>
                      <a:tcPr marL="135005" marR="135005" marT="67503" marB="67503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600" b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NeSy</a:t>
                          </a:r>
                          <a:r>
                            <a:rPr lang="en-US" sz="2600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-ILP</a:t>
                          </a:r>
                        </a:p>
                      </a:txBody>
                      <a:tcPr marL="135005" marR="135005" marT="67503" marB="67503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135005" marR="135005" marT="67503" marB="67503" anchor="ctr">
                        <a:blipFill>
                          <a:blip r:embed="rId2"/>
                          <a:stretch>
                            <a:fillRect l="-172076" t="-6977" r="-239" b="-11697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9479372"/>
                      </a:ext>
                    </a:extLst>
                  </a:tr>
                  <a:tr h="540019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2600" b="1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const</a:t>
                          </a:r>
                        </a:p>
                      </a:txBody>
                      <a:tcPr marL="135005" marR="135005" marT="67503" marB="67503"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2600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Color: blue/pink/green, Shape: sphere/cube, Object: O1/O2</a:t>
                          </a:r>
                        </a:p>
                      </a:txBody>
                      <a:tcPr marL="135005" marR="135005" marT="67503" marB="67503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endParaRPr lang="en-US" sz="18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8996146"/>
                      </a:ext>
                    </a:extLst>
                  </a:tr>
                  <a:tr h="2565094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2600" b="1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background knowledge</a:t>
                          </a:r>
                        </a:p>
                      </a:txBody>
                      <a:tcPr marL="135005" marR="135005" marT="67503" marB="67503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2600" b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blue_sphere</a:t>
                          </a:r>
                          <a:r>
                            <a:rPr lang="en-US" sz="2600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(O1):-Color(O1,blue),Shape(O1,sphere).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US" sz="2600" b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green_sphere</a:t>
                          </a:r>
                          <a:r>
                            <a:rPr lang="en-US" sz="2600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(O1):-Color(O1,green),Shape(O1,sphere).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US" sz="2600" b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green_cube</a:t>
                          </a:r>
                          <a:r>
                            <a:rPr lang="en-US" sz="2600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(O1):-Color(O1,green),Shape(O1,cube).</a:t>
                          </a:r>
                        </a:p>
                      </a:txBody>
                      <a:tcPr marL="135005" marR="135005" marT="67503" marB="67503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endParaRPr lang="en-US" sz="26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L="135005" marR="135005" marT="67503" marB="67503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39808931"/>
                      </a:ext>
                    </a:extLst>
                  </a:tr>
                  <a:tr h="1091665">
                    <a:tc>
                      <a:txBody>
                        <a:bodyPr/>
                        <a:lstStyle/>
                        <a:p>
                          <a:r>
                            <a:rPr lang="en-US" sz="3100" b="1" dirty="0"/>
                            <a:t>neural predicates</a:t>
                          </a:r>
                        </a:p>
                      </a:txBody>
                      <a:tcPr marL="135005" marR="135005" marT="67503" marB="67503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100" b="0" dirty="0" err="1"/>
                            <a:t>left_side</a:t>
                          </a:r>
                          <a:r>
                            <a:rPr lang="en-US" sz="3100" b="0" dirty="0"/>
                            <a:t>(O1,O2),</a:t>
                          </a:r>
                          <a:r>
                            <a:rPr lang="en-US" sz="3100" b="0" dirty="0" err="1"/>
                            <a:t>right_side</a:t>
                          </a:r>
                          <a:r>
                            <a:rPr lang="en-US" sz="3100" b="0" dirty="0"/>
                            <a:t>(O1,O2), Color(O1,color1),Shape(O1,shape1)</a:t>
                          </a:r>
                        </a:p>
                      </a:txBody>
                      <a:tcPr marL="135005" marR="135005" marT="67503" marB="67503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100" b="0" dirty="0"/>
                        </a:p>
                      </a:txBody>
                      <a:tcPr marL="135005" marR="135005" marT="67503" marB="67503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47580371"/>
                      </a:ext>
                    </a:extLst>
                  </a:tr>
                  <a:tr h="2048325">
                    <a:tc>
                      <a:txBody>
                        <a:bodyPr/>
                        <a:lstStyle/>
                        <a:p>
                          <a:r>
                            <a:rPr lang="en-US" sz="3100" b="1" dirty="0"/>
                            <a:t>Target Clauses</a:t>
                          </a:r>
                        </a:p>
                      </a:txBody>
                      <a:tcPr marL="135005" marR="135005" marT="67503" marB="67503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100" b="0" dirty="0"/>
                            <a:t>target(O1,O2):-</a:t>
                          </a:r>
                          <a:r>
                            <a:rPr lang="en-US" sz="3100" b="0" dirty="0" err="1"/>
                            <a:t>left_side</a:t>
                          </a:r>
                          <a:r>
                            <a:rPr lang="en-US" sz="3100" b="0" dirty="0"/>
                            <a:t>(O1,O2), </a:t>
                          </a:r>
                          <a:r>
                            <a:rPr lang="en-US" sz="3100" b="0" dirty="0" err="1"/>
                            <a:t>green_sphere</a:t>
                          </a:r>
                          <a:r>
                            <a:rPr lang="en-US" sz="3100" b="0" dirty="0"/>
                            <a:t>(O2), </a:t>
                          </a:r>
                          <a:r>
                            <a:rPr lang="en-US" sz="3100" b="0" dirty="0" err="1"/>
                            <a:t>blue_sphere</a:t>
                          </a:r>
                          <a:r>
                            <a:rPr lang="en-US" sz="3100" b="0" dirty="0"/>
                            <a:t>(O1).</a:t>
                          </a:r>
                        </a:p>
                        <a:p>
                          <a:r>
                            <a:rPr lang="en-US" sz="3100" b="0" dirty="0"/>
                            <a:t>target(O1,O2):-</a:t>
                          </a:r>
                          <a:r>
                            <a:rPr lang="en-US" sz="3100" b="0" dirty="0" err="1"/>
                            <a:t>right_side</a:t>
                          </a:r>
                          <a:r>
                            <a:rPr lang="en-US" sz="3100" b="0" dirty="0"/>
                            <a:t>(O1,O2), </a:t>
                          </a:r>
                          <a:r>
                            <a:rPr lang="en-US" sz="3100" b="0" dirty="0" err="1"/>
                            <a:t>green_cube</a:t>
                          </a:r>
                          <a:r>
                            <a:rPr lang="en-US" sz="3100" b="0" dirty="0"/>
                            <a:t>(O1),</a:t>
                          </a:r>
                          <a:r>
                            <a:rPr lang="en-US" sz="3100" b="0" dirty="0" err="1"/>
                            <a:t>blue_sphere</a:t>
                          </a:r>
                          <a:r>
                            <a:rPr lang="en-US" sz="3100" b="0" dirty="0"/>
                            <a:t>(O2).</a:t>
                          </a:r>
                        </a:p>
                      </a:txBody>
                      <a:tcPr marL="135005" marR="135005" marT="67503" marB="67503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100" b="0" dirty="0"/>
                        </a:p>
                      </a:txBody>
                      <a:tcPr marL="135005" marR="135005" marT="67503" marB="67503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212647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F29C18-32C9-DFF3-C6A4-082EA808F36E}"/>
              </a:ext>
            </a:extLst>
          </p:cNvPr>
          <p:cNvCxnSpPr>
            <a:cxnSpLocks/>
          </p:cNvCxnSpPr>
          <p:nvPr/>
        </p:nvCxnSpPr>
        <p:spPr>
          <a:xfrm>
            <a:off x="9752124" y="2257"/>
            <a:ext cx="5289018" cy="2493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080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78B8-C505-5E7C-08E2-B26FD05A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72" y="-692425"/>
            <a:ext cx="5328290" cy="2496636"/>
          </a:xfrm>
        </p:spPr>
        <p:txBody>
          <a:bodyPr anchor="b">
            <a:normAutofit/>
          </a:bodyPr>
          <a:lstStyle/>
          <a:p>
            <a:r>
              <a:rPr lang="en-US" sz="5315" dirty="0">
                <a:solidFill>
                  <a:srgbClr val="FFFFFF"/>
                </a:solidFill>
              </a:rPr>
              <a:t>Red Triangle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CE3BC-565A-054F-60F6-258E050E4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570" y="2019391"/>
            <a:ext cx="5326865" cy="542907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91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GB" sz="191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(X) :- 	in(O1,X),in(O2,X),</a:t>
            </a:r>
          </a:p>
          <a:p>
            <a:pPr marL="0" indent="0">
              <a:buNone/>
            </a:pPr>
            <a:r>
              <a:rPr lang="en-GB" sz="191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91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closeby</a:t>
            </a:r>
            <a:r>
              <a:rPr lang="en-GB" sz="191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(O1,O2),</a:t>
            </a:r>
          </a:p>
          <a:p>
            <a:pPr marL="0" indent="0">
              <a:buNone/>
            </a:pPr>
            <a:r>
              <a:rPr lang="en-GB" sz="191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91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GB" sz="191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(O1,red),shape(O1,triangle), </a:t>
            </a:r>
          </a:p>
          <a:p>
            <a:pPr marL="0" indent="0">
              <a:buNone/>
            </a:pPr>
            <a:r>
              <a:rPr lang="en-GB" sz="191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91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diff_shape_pair</a:t>
            </a:r>
            <a:r>
              <a:rPr lang="en-GB" sz="191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(O1,O2),</a:t>
            </a:r>
          </a:p>
          <a:p>
            <a:pPr marL="0" indent="0">
              <a:buNone/>
            </a:pPr>
            <a:r>
              <a:rPr lang="en-GB" sz="191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91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diff_color_pair</a:t>
            </a:r>
            <a:r>
              <a:rPr lang="en-GB" sz="191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(O1,O2).</a:t>
            </a:r>
          </a:p>
          <a:p>
            <a:pPr marL="0" indent="0">
              <a:buNone/>
            </a:pPr>
            <a:endParaRPr lang="en-GB" sz="1919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91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closeby</a:t>
            </a:r>
            <a:r>
              <a:rPr lang="en-GB" sz="191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(O1,O2) :- in(O1,X),in(O2,X),</a:t>
            </a:r>
          </a:p>
          <a:p>
            <a:pPr marL="0" indent="0">
              <a:buNone/>
            </a:pPr>
            <a:r>
              <a:rPr lang="en-GB" sz="191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at_area_01(O1,O2), 	at_area_00(O1,O2), 	at_area_02(O1,O2), 	at_area_03(O1,O2)</a:t>
            </a:r>
          </a:p>
          <a:p>
            <a:pPr marL="0" indent="0">
              <a:buNone/>
            </a:pPr>
            <a:r>
              <a:rPr lang="en-GB" sz="191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(O1, O2 same order)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06EF403-68DF-AFCA-13DE-1A36126E8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009" y="-1152509"/>
            <a:ext cx="2737118" cy="2737118"/>
          </a:xfrm>
          <a:prstGeom prst="rect">
            <a:avLst/>
          </a:prstGeom>
        </p:spPr>
      </p:pic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2911BE8-FE02-3B20-BF53-A5402B8A4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527" y="2060442"/>
            <a:ext cx="2737119" cy="2737119"/>
          </a:xfrm>
          <a:prstGeom prst="rect">
            <a:avLst/>
          </a:prstGeom>
        </p:spPr>
      </p:pic>
      <p:pic>
        <p:nvPicPr>
          <p:cNvPr id="9" name="Picture 8" descr="Scatter chart&#10;&#10;Description automatically generated">
            <a:extLst>
              <a:ext uri="{FF2B5EF4-FFF2-40B4-BE49-F238E27FC236}">
                <a16:creationId xmlns:a16="http://schemas.microsoft.com/office/drawing/2014/main" id="{D9872A33-5B26-E314-9FCB-C25904FCC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527" y="-1104814"/>
            <a:ext cx="2731543" cy="2731543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42536EDD-ED9F-3ED2-D2AE-AB981DC2C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599" y="1985378"/>
            <a:ext cx="2731543" cy="2731543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D3BB33D-46F4-2B50-7DFA-0B742C462D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583" y="4962408"/>
            <a:ext cx="2759970" cy="2759970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0074AB47-89B5-87D2-285C-E67AAABD5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528" y="5018097"/>
            <a:ext cx="2773497" cy="27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15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EA87E-515D-A801-1A0E-FD4FD5283115}"/>
              </a:ext>
            </a:extLst>
          </p:cNvPr>
          <p:cNvSpPr txBox="1"/>
          <p:nvPr/>
        </p:nvSpPr>
        <p:spPr>
          <a:xfrm>
            <a:off x="274799" y="-1213855"/>
            <a:ext cx="6046611" cy="5467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953" b="1" dirty="0"/>
              <a:t>target(A,B) :- triangle(A), square(B)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242F42-E29B-B78B-6DA1-F55312B0487B}"/>
              </a:ext>
            </a:extLst>
          </p:cNvPr>
          <p:cNvGrpSpPr/>
          <p:nvPr/>
        </p:nvGrpSpPr>
        <p:grpSpPr>
          <a:xfrm>
            <a:off x="4348645" y="50201"/>
            <a:ext cx="6273761" cy="8021656"/>
            <a:chOff x="2819025" y="1140510"/>
            <a:chExt cx="4249271" cy="5433135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506EF403-68DF-AFCA-13DE-1A36126E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6" y="1606389"/>
              <a:ext cx="1449264" cy="1449264"/>
            </a:xfrm>
            <a:prstGeom prst="rect">
              <a:avLst/>
            </a:prstGeom>
          </p:spPr>
        </p:pic>
        <p:pic>
          <p:nvPicPr>
            <p:cNvPr id="13" name="Picture 12" descr="Chart, bubble chart&#10;&#10;Description automatically generated">
              <a:extLst>
                <a:ext uri="{FF2B5EF4-FFF2-40B4-BE49-F238E27FC236}">
                  <a16:creationId xmlns:a16="http://schemas.microsoft.com/office/drawing/2014/main" id="{22911BE8-FE02-3B20-BF53-A5402B8A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3277564"/>
              <a:ext cx="1449265" cy="1449265"/>
            </a:xfrm>
            <a:prstGeom prst="rect">
              <a:avLst/>
            </a:prstGeom>
          </p:spPr>
        </p:pic>
        <p:pic>
          <p:nvPicPr>
            <p:cNvPr id="9" name="Picture 8" descr="Scatter chart&#10;&#10;Description automatically generated">
              <a:extLst>
                <a:ext uri="{FF2B5EF4-FFF2-40B4-BE49-F238E27FC236}">
                  <a16:creationId xmlns:a16="http://schemas.microsoft.com/office/drawing/2014/main" id="{D9872A33-5B26-E314-9FCB-C25904FC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9" y="1606389"/>
              <a:ext cx="1449264" cy="1449264"/>
            </a:xfrm>
            <a:prstGeom prst="rect">
              <a:avLst/>
            </a:prstGeom>
          </p:spPr>
        </p:pic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42536EDD-ED9F-3ED2-D2AE-AB981DC2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870" y="3277565"/>
              <a:ext cx="1449264" cy="1449264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D3BB33D-46F4-2B50-7DFA-0B742C46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5" y="4907516"/>
              <a:ext cx="1449264" cy="1449264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0074AB47-89B5-87D2-285C-E67AAABD5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4948741"/>
              <a:ext cx="1449265" cy="14492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9FA273-CA7C-0DA9-DF4F-2AAA89B7A49D}"/>
                </a:ext>
              </a:extLst>
            </p:cNvPr>
            <p:cNvSpPr txBox="1"/>
            <p:nvPr/>
          </p:nvSpPr>
          <p:spPr>
            <a:xfrm>
              <a:off x="5383461" y="1167296"/>
              <a:ext cx="1285150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Negative Image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1BD7-E351-AAA2-A71A-EA20CE21EED8}"/>
                </a:ext>
              </a:extLst>
            </p:cNvPr>
            <p:cNvSpPr txBox="1"/>
            <p:nvPr/>
          </p:nvSpPr>
          <p:spPr>
            <a:xfrm>
              <a:off x="3255099" y="1140510"/>
              <a:ext cx="1285150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Positive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451C73-5036-366A-8846-F3A83A67273A}"/>
                </a:ext>
              </a:extLst>
            </p:cNvPr>
            <p:cNvSpPr/>
            <p:nvPr/>
          </p:nvSpPr>
          <p:spPr>
            <a:xfrm>
              <a:off x="2819025" y="1501125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46B0F3-9373-8040-B2E6-5613D98B5FEA}"/>
                </a:ext>
              </a:extLst>
            </p:cNvPr>
            <p:cNvSpPr/>
            <p:nvPr/>
          </p:nvSpPr>
          <p:spPr>
            <a:xfrm>
              <a:off x="2819025" y="3214601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FA76DD-901C-3802-7DCE-D7A539B43422}"/>
                </a:ext>
              </a:extLst>
            </p:cNvPr>
            <p:cNvSpPr/>
            <p:nvPr/>
          </p:nvSpPr>
          <p:spPr>
            <a:xfrm>
              <a:off x="2819025" y="4907516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B37E21-7897-74AB-E927-EDF62E1E6AD1}"/>
              </a:ext>
            </a:extLst>
          </p:cNvPr>
          <p:cNvSpPr txBox="1"/>
          <p:nvPr/>
        </p:nvSpPr>
        <p:spPr>
          <a:xfrm>
            <a:off x="371467" y="1915030"/>
            <a:ext cx="3327981" cy="342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24" b="1" dirty="0"/>
              <a:t>target(A,B) :- triangle(A), square(B)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650D4-B588-841A-C094-1855126732A4}"/>
              </a:ext>
            </a:extLst>
          </p:cNvPr>
          <p:cNvSpPr txBox="1"/>
          <p:nvPr/>
        </p:nvSpPr>
        <p:spPr>
          <a:xfrm>
            <a:off x="419928" y="4082161"/>
            <a:ext cx="3327981" cy="342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24" b="1" dirty="0"/>
              <a:t>target(A,B) :- triangle(A), square(B)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68B9B-BEA9-B2D6-B6B7-4D54A7BF06F0}"/>
              </a:ext>
            </a:extLst>
          </p:cNvPr>
          <p:cNvSpPr txBox="1"/>
          <p:nvPr/>
        </p:nvSpPr>
        <p:spPr>
          <a:xfrm>
            <a:off x="419553" y="6620310"/>
            <a:ext cx="3327981" cy="342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24" b="1" dirty="0"/>
              <a:t>target(A,B) :- triangle(A), square(B)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61DF09-6913-B2F0-37B6-7670DEF3E7B4}"/>
              </a:ext>
            </a:extLst>
          </p:cNvPr>
          <p:cNvSpPr txBox="1"/>
          <p:nvPr/>
        </p:nvSpPr>
        <p:spPr>
          <a:xfrm>
            <a:off x="4750175" y="791678"/>
            <a:ext cx="1174161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B5C27-F467-3293-F064-92D7913E43FC}"/>
              </a:ext>
            </a:extLst>
          </p:cNvPr>
          <p:cNvSpPr txBox="1"/>
          <p:nvPr/>
        </p:nvSpPr>
        <p:spPr>
          <a:xfrm>
            <a:off x="7892556" y="791681"/>
            <a:ext cx="1013451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C99BBA-5196-AB3D-A2B8-5C6DCB75B0BE}"/>
              </a:ext>
            </a:extLst>
          </p:cNvPr>
          <p:cNvSpPr txBox="1"/>
          <p:nvPr/>
        </p:nvSpPr>
        <p:spPr>
          <a:xfrm>
            <a:off x="4750174" y="3197965"/>
            <a:ext cx="1069017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A12A0-EC4D-B8CB-C1B7-99822F58ED57}"/>
              </a:ext>
            </a:extLst>
          </p:cNvPr>
          <p:cNvSpPr txBox="1"/>
          <p:nvPr/>
        </p:nvSpPr>
        <p:spPr>
          <a:xfrm>
            <a:off x="7892555" y="3197965"/>
            <a:ext cx="1069017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0DF7E-417A-CFB6-8300-3B8A1441AA07}"/>
              </a:ext>
            </a:extLst>
          </p:cNvPr>
          <p:cNvSpPr txBox="1"/>
          <p:nvPr/>
        </p:nvSpPr>
        <p:spPr>
          <a:xfrm>
            <a:off x="4750174" y="5642285"/>
            <a:ext cx="1069017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C1B19D-34E5-7CB6-CFB0-494E9AE0BA10}"/>
              </a:ext>
            </a:extLst>
          </p:cNvPr>
          <p:cNvSpPr txBox="1"/>
          <p:nvPr/>
        </p:nvSpPr>
        <p:spPr>
          <a:xfrm>
            <a:off x="7892556" y="5657891"/>
            <a:ext cx="1107776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362FC-13DE-99A9-09C6-3873F12021D5}"/>
              </a:ext>
            </a:extLst>
          </p:cNvPr>
          <p:cNvSpPr txBox="1"/>
          <p:nvPr/>
        </p:nvSpPr>
        <p:spPr>
          <a:xfrm>
            <a:off x="11271602" y="-699578"/>
            <a:ext cx="5659611" cy="227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Each </a:t>
            </a:r>
            <a:r>
              <a:rPr lang="en-US" sz="1771" b="1" dirty="0"/>
              <a:t>PN-pair</a:t>
            </a:r>
            <a:r>
              <a:rPr lang="en-US" sz="1771" dirty="0"/>
              <a:t> consists of one positive image and one negative image.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Each clause evaluates on NP-pairs, the result is a 2-element tuple, which can also map to Cartesian coordinates, called </a:t>
            </a:r>
            <a:r>
              <a:rPr lang="en-US" sz="1771" b="1" dirty="0"/>
              <a:t>Clause Point</a:t>
            </a:r>
            <a:r>
              <a:rPr lang="en-US" sz="1771" dirty="0"/>
              <a:t>. 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One clause gets one clause point on one NP-pair.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Similarly , one clause gets 20 clause points on 20 NP-pairs.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561407" y="294231"/>
            <a:ext cx="15422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PN-Pair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676FCA-7D80-AA55-B627-290125C3DD04}"/>
              </a:ext>
            </a:extLst>
          </p:cNvPr>
          <p:cNvCxnSpPr>
            <a:stCxn id="18" idx="1"/>
            <a:endCxn id="33" idx="2"/>
          </p:cNvCxnSpPr>
          <p:nvPr/>
        </p:nvCxnSpPr>
        <p:spPr>
          <a:xfrm flipH="1" flipV="1">
            <a:off x="2332553" y="659074"/>
            <a:ext cx="2016092" cy="115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EEF78753-6910-2F8D-A178-C61D1CBAA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768" y="1703336"/>
            <a:ext cx="3969459" cy="396945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37C958-0508-8967-8EE9-AA7676B561DE}"/>
              </a:ext>
            </a:extLst>
          </p:cNvPr>
          <p:cNvSpPr txBox="1"/>
          <p:nvPr/>
        </p:nvSpPr>
        <p:spPr>
          <a:xfrm>
            <a:off x="10793033" y="6742665"/>
            <a:ext cx="7354993" cy="145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71" dirty="0"/>
              <a:t>Score on positive image corresponds x-axis, score on negative image corresponds y-axis. </a:t>
            </a:r>
          </a:p>
          <a:p>
            <a:endParaRPr lang="en-US" sz="1771" dirty="0"/>
          </a:p>
          <a:p>
            <a:r>
              <a:rPr lang="en-US" sz="1771" dirty="0"/>
              <a:t>For 20 NP-pairs,  we get 20 clause points to draw. As shown in the </a:t>
            </a:r>
            <a:r>
              <a:rPr lang="en-US" sz="1771" b="1" dirty="0"/>
              <a:t>scatter figure</a:t>
            </a:r>
            <a:r>
              <a:rPr lang="en-US" sz="1771" dirty="0"/>
              <a:t> above.</a:t>
            </a:r>
          </a:p>
        </p:txBody>
      </p:sp>
    </p:spTree>
    <p:extLst>
      <p:ext uri="{BB962C8B-B14F-4D97-AF65-F5344CB8AC3E}">
        <p14:creationId xmlns:p14="http://schemas.microsoft.com/office/powerpoint/2010/main" val="35944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238A0E5E-CF35-0AAB-8414-1B91EFA85A27}"/>
              </a:ext>
            </a:extLst>
          </p:cNvPr>
          <p:cNvGrpSpPr/>
          <p:nvPr/>
        </p:nvGrpSpPr>
        <p:grpSpPr>
          <a:xfrm>
            <a:off x="784994" y="-157079"/>
            <a:ext cx="14919244" cy="6048649"/>
            <a:chOff x="531683" y="1000118"/>
            <a:chExt cx="10104929" cy="409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3C06BA3-1F81-7A4B-C0B5-B653A0056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788" y="1562335"/>
              <a:ext cx="1440000" cy="1440000"/>
            </a:xfrm>
            <a:prstGeom prst="rect">
              <a:avLst/>
            </a:prstGeom>
          </p:spPr>
        </p:pic>
        <p:pic>
          <p:nvPicPr>
            <p:cNvPr id="32" name="Picture 3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AA40D0B0-104B-6725-B9A5-7CE912C14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773" y="3260956"/>
              <a:ext cx="1440000" cy="1440000"/>
            </a:xfrm>
            <a:prstGeom prst="rect">
              <a:avLst/>
            </a:prstGeom>
          </p:spPr>
        </p:pic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A9E9652F-FE29-E9E8-8967-F7618BD91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5809" y="1526528"/>
              <a:ext cx="1440000" cy="1440000"/>
            </a:xfrm>
            <a:prstGeom prst="rect">
              <a:avLst/>
            </a:prstGeom>
          </p:spPr>
        </p:pic>
        <p:pic>
          <p:nvPicPr>
            <p:cNvPr id="10" name="Picture 9" descr="Graphical user interface&#10;&#10;Description automatically generated with medium confidence01.00000.image.png">
              <a:extLst>
                <a:ext uri="{FF2B5EF4-FFF2-40B4-BE49-F238E27FC236}">
                  <a16:creationId xmlns:a16="http://schemas.microsoft.com/office/drawing/2014/main" id="{7846C543-12A0-7C98-768D-36BFBE2E7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308" y="1575061"/>
              <a:ext cx="1440000" cy="1440000"/>
            </a:xfrm>
            <a:prstGeom prst="rect">
              <a:avLst/>
            </a:prstGeom>
          </p:spPr>
        </p:pic>
        <p:pic>
          <p:nvPicPr>
            <p:cNvPr id="25" name="Picture 2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787106E7-EB20-1736-1EB4-9BC25361A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4640" y="3199061"/>
              <a:ext cx="1440000" cy="1440000"/>
            </a:xfrm>
            <a:prstGeom prst="rect">
              <a:avLst/>
            </a:prstGeom>
          </p:spPr>
        </p:pic>
        <p:pic>
          <p:nvPicPr>
            <p:cNvPr id="27" name="Picture 2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1125382B-3A72-761E-9F98-8809A1FCD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317" y="3210164"/>
              <a:ext cx="1440000" cy="1440000"/>
            </a:xfrm>
            <a:prstGeom prst="rect">
              <a:avLst/>
            </a:prstGeom>
          </p:spPr>
        </p:pic>
        <p:pic>
          <p:nvPicPr>
            <p:cNvPr id="3" name="Picture 2" descr="Chart, treemap chart&#10;&#10;Description automatically generated">
              <a:extLst>
                <a:ext uri="{FF2B5EF4-FFF2-40B4-BE49-F238E27FC236}">
                  <a16:creationId xmlns:a16="http://schemas.microsoft.com/office/drawing/2014/main" id="{64B36780-B25F-BC4A-0679-4361CACAF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3" t="8176" r="12699" b="14664"/>
            <a:stretch/>
          </p:blipFill>
          <p:spPr>
            <a:xfrm>
              <a:off x="8423207" y="1367591"/>
              <a:ext cx="2213405" cy="206140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5E2C8E-D3A3-4152-B20D-9E4340DEFE77}"/>
                </a:ext>
              </a:extLst>
            </p:cNvPr>
            <p:cNvSpPr txBox="1"/>
            <p:nvPr/>
          </p:nvSpPr>
          <p:spPr>
            <a:xfrm>
              <a:off x="8592163" y="3775680"/>
              <a:ext cx="1875492" cy="247111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PN-Vector: (5,4,4,45)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104E82-1450-8C23-C977-F16BD44E29A7}"/>
                </a:ext>
              </a:extLst>
            </p:cNvPr>
            <p:cNvSpPr txBox="1"/>
            <p:nvPr/>
          </p:nvSpPr>
          <p:spPr>
            <a:xfrm>
              <a:off x="1758697" y="4721168"/>
              <a:ext cx="872932" cy="247111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PN-Pair 01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4F0EC61-3ACD-807C-E5EF-FF137E58A9B7}"/>
                </a:ext>
              </a:extLst>
            </p:cNvPr>
            <p:cNvSpPr txBox="1"/>
            <p:nvPr/>
          </p:nvSpPr>
          <p:spPr>
            <a:xfrm>
              <a:off x="531683" y="3883561"/>
              <a:ext cx="1198968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Negative Image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6E14BE5-CB31-3A69-46BA-DB4332EA22FE}"/>
                </a:ext>
              </a:extLst>
            </p:cNvPr>
            <p:cNvSpPr txBox="1"/>
            <p:nvPr/>
          </p:nvSpPr>
          <p:spPr>
            <a:xfrm>
              <a:off x="567866" y="2108114"/>
              <a:ext cx="1124199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Positive Image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7EE77F7-1703-5548-8E4B-0861233762D2}"/>
                </a:ext>
              </a:extLst>
            </p:cNvPr>
            <p:cNvSpPr txBox="1"/>
            <p:nvPr/>
          </p:nvSpPr>
          <p:spPr>
            <a:xfrm>
              <a:off x="2713550" y="1000118"/>
              <a:ext cx="4333681" cy="23182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24" b="1" dirty="0"/>
                <a:t>target(image) :- shape(O1, Sphere), color(O1, Green), in(O1, Image)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7C8922A-76E0-9CAE-195E-4F7626F311BC}"/>
                </a:ext>
              </a:extLst>
            </p:cNvPr>
            <p:cNvSpPr/>
            <p:nvPr/>
          </p:nvSpPr>
          <p:spPr>
            <a:xfrm>
              <a:off x="3715888" y="1440411"/>
              <a:ext cx="1875492" cy="3656507"/>
            </a:xfrm>
            <a:prstGeom prst="rect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214FC7A-6752-9950-12BE-CD836DF14419}"/>
                </a:ext>
              </a:extLst>
            </p:cNvPr>
            <p:cNvSpPr txBox="1"/>
            <p:nvPr/>
          </p:nvSpPr>
          <p:spPr>
            <a:xfrm>
              <a:off x="3888754" y="1537217"/>
              <a:ext cx="740755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0.93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B1B3765-45AC-EF97-7254-D3E96A820A66}"/>
                </a:ext>
              </a:extLst>
            </p:cNvPr>
            <p:cNvSpPr txBox="1"/>
            <p:nvPr/>
          </p:nvSpPr>
          <p:spPr>
            <a:xfrm>
              <a:off x="3897665" y="3210477"/>
              <a:ext cx="767612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0.21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CA40F49-30C8-B755-4254-0F0D16CE1566}"/>
                </a:ext>
              </a:extLst>
            </p:cNvPr>
            <p:cNvSpPr/>
            <p:nvPr/>
          </p:nvSpPr>
          <p:spPr>
            <a:xfrm>
              <a:off x="1692066" y="1426706"/>
              <a:ext cx="1942964" cy="3670212"/>
            </a:xfrm>
            <a:prstGeom prst="rect">
              <a:avLst/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DD65252-F096-C9BD-694E-AE115E4FCF68}"/>
                </a:ext>
              </a:extLst>
            </p:cNvPr>
            <p:cNvSpPr txBox="1"/>
            <p:nvPr/>
          </p:nvSpPr>
          <p:spPr>
            <a:xfrm>
              <a:off x="1994215" y="1553909"/>
              <a:ext cx="813613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0.12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44685A0-BA69-C169-33CA-B7DF9665130D}"/>
                </a:ext>
              </a:extLst>
            </p:cNvPr>
            <p:cNvSpPr txBox="1"/>
            <p:nvPr/>
          </p:nvSpPr>
          <p:spPr>
            <a:xfrm>
              <a:off x="1890874" y="3199061"/>
              <a:ext cx="740755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0.92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C229696-52FA-B2C3-25DD-BDB21E1E5726}"/>
                </a:ext>
              </a:extLst>
            </p:cNvPr>
            <p:cNvSpPr txBox="1"/>
            <p:nvPr/>
          </p:nvSpPr>
          <p:spPr>
            <a:xfrm>
              <a:off x="6306477" y="1575061"/>
              <a:ext cx="740755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0.98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21D7E77-EA91-7658-5508-58E5C99BC8AB}"/>
                </a:ext>
              </a:extLst>
            </p:cNvPr>
            <p:cNvSpPr txBox="1"/>
            <p:nvPr/>
          </p:nvSpPr>
          <p:spPr>
            <a:xfrm>
              <a:off x="6335019" y="3260956"/>
              <a:ext cx="740755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0.95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2E6D69D-63D5-2B07-C81D-89AE3AB3D93C}"/>
                </a:ext>
              </a:extLst>
            </p:cNvPr>
            <p:cNvSpPr/>
            <p:nvPr/>
          </p:nvSpPr>
          <p:spPr>
            <a:xfrm>
              <a:off x="6126703" y="1440411"/>
              <a:ext cx="1841058" cy="3656507"/>
            </a:xfrm>
            <a:prstGeom prst="rect">
              <a:avLst/>
            </a:prstGeom>
            <a:noFill/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0C912F-4905-2A07-249A-15EB62382B9B}"/>
                </a:ext>
              </a:extLst>
            </p:cNvPr>
            <p:cNvSpPr txBox="1"/>
            <p:nvPr/>
          </p:nvSpPr>
          <p:spPr>
            <a:xfrm>
              <a:off x="3758198" y="4721168"/>
              <a:ext cx="871311" cy="24711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PN-Pair 02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38CBEB-4341-24A8-35AB-7048987A1BEA}"/>
                </a:ext>
              </a:extLst>
            </p:cNvPr>
            <p:cNvSpPr txBox="1"/>
            <p:nvPr/>
          </p:nvSpPr>
          <p:spPr>
            <a:xfrm>
              <a:off x="6204338" y="4753297"/>
              <a:ext cx="871435" cy="24711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PN-Pair 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959223-032C-3121-5F52-818F7C686891}"/>
                </a:ext>
              </a:extLst>
            </p:cNvPr>
            <p:cNvSpPr txBox="1"/>
            <p:nvPr/>
          </p:nvSpPr>
          <p:spPr>
            <a:xfrm>
              <a:off x="5670727" y="4446651"/>
              <a:ext cx="190069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3B1DF7-0314-342C-CE80-8A021C7D6D7E}"/>
                </a:ext>
              </a:extLst>
            </p:cNvPr>
            <p:cNvSpPr txBox="1"/>
            <p:nvPr/>
          </p:nvSpPr>
          <p:spPr>
            <a:xfrm>
              <a:off x="5638299" y="2392105"/>
              <a:ext cx="190069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…</a:t>
              </a:r>
            </a:p>
          </p:txBody>
        </p:sp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224EE1A1-821B-60C0-D5A9-48BD9AB72673}"/>
                </a:ext>
              </a:extLst>
            </p:cNvPr>
            <p:cNvSpPr/>
            <p:nvPr/>
          </p:nvSpPr>
          <p:spPr>
            <a:xfrm rot="5400000">
              <a:off x="9390309" y="4329230"/>
              <a:ext cx="279197" cy="209861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095AA6-F757-B00C-2C40-B0B94C48CD80}"/>
                </a:ext>
              </a:extLst>
            </p:cNvPr>
            <p:cNvSpPr txBox="1"/>
            <p:nvPr/>
          </p:nvSpPr>
          <p:spPr>
            <a:xfrm>
              <a:off x="8592162" y="4792770"/>
              <a:ext cx="1875492" cy="247111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Necessary Clauses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41D5CF-BD4D-6F79-D23A-E96CA595C41C}"/>
                    </a:ext>
                  </a:extLst>
                </p:cNvPr>
                <p:cNvSpPr txBox="1"/>
                <p:nvPr/>
              </p:nvSpPr>
              <p:spPr>
                <a:xfrm>
                  <a:off x="8291529" y="4291352"/>
                  <a:ext cx="1744382" cy="247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771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de-DE" sz="177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771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sz="177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771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41D5CF-BD4D-6F79-D23A-E96CA595C4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1529" y="4291352"/>
                  <a:ext cx="1744382" cy="247111"/>
                </a:xfrm>
                <a:prstGeom prst="rect">
                  <a:avLst/>
                </a:prstGeom>
                <a:blipFill>
                  <a:blip r:embed="rId9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85770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916816" y="4556788"/>
            <a:ext cx="1542292" cy="36484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PN-Pair</a:t>
            </a:r>
          </a:p>
        </p:txBody>
      </p:sp>
      <p:pic>
        <p:nvPicPr>
          <p:cNvPr id="59" name="Picture 58" descr="Chart&#10;&#10;Description automatically generated">
            <a:extLst>
              <a:ext uri="{FF2B5EF4-FFF2-40B4-BE49-F238E27FC236}">
                <a16:creationId xmlns:a16="http://schemas.microsoft.com/office/drawing/2014/main" id="{3906FB27-7055-BBCF-9CA9-6181ADA35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073" y="5062149"/>
            <a:ext cx="3563337" cy="3563337"/>
          </a:xfrm>
          <a:prstGeom prst="rect">
            <a:avLst/>
          </a:prstGeom>
        </p:spPr>
      </p:pic>
      <p:pic>
        <p:nvPicPr>
          <p:cNvPr id="123" name="Picture 122" descr="Chart&#10;&#10;Description automatically generated">
            <a:extLst>
              <a:ext uri="{FF2B5EF4-FFF2-40B4-BE49-F238E27FC236}">
                <a16:creationId xmlns:a16="http://schemas.microsoft.com/office/drawing/2014/main" id="{FA3F047C-ABB8-F785-E213-E7DC387EF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980" y="1694431"/>
            <a:ext cx="2126063" cy="2126063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64F0EC61-3ACD-807C-E5EF-FF137E58A9B7}"/>
              </a:ext>
            </a:extLst>
          </p:cNvPr>
          <p:cNvSpPr txBox="1"/>
          <p:nvPr/>
        </p:nvSpPr>
        <p:spPr>
          <a:xfrm>
            <a:off x="2100476" y="2715171"/>
            <a:ext cx="1770195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71" dirty="0"/>
              <a:t>Negative Image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E14BE5-CB31-3A69-46BA-DB4332EA22FE}"/>
              </a:ext>
            </a:extLst>
          </p:cNvPr>
          <p:cNvSpPr txBox="1"/>
          <p:nvPr/>
        </p:nvSpPr>
        <p:spPr>
          <a:xfrm>
            <a:off x="2153898" y="92219"/>
            <a:ext cx="1659804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71" dirty="0"/>
              <a:t>Positive Image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7EE77F7-1703-5548-8E4B-0861233762D2}"/>
              </a:ext>
            </a:extLst>
          </p:cNvPr>
          <p:cNvSpPr txBox="1"/>
          <p:nvPr/>
        </p:nvSpPr>
        <p:spPr>
          <a:xfrm>
            <a:off x="6682660" y="-1572509"/>
            <a:ext cx="6004730" cy="34227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24" b="1" dirty="0"/>
              <a:t>target(image) :- shape(A, circle), color(A, blue), in(A, image)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452DFFB-FD0D-8963-F21E-74050E859853}"/>
              </a:ext>
            </a:extLst>
          </p:cNvPr>
          <p:cNvSpPr/>
          <p:nvPr/>
        </p:nvSpPr>
        <p:spPr>
          <a:xfrm>
            <a:off x="6943292" y="-894209"/>
            <a:ext cx="2718197" cy="49225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8A104EC-6E58-1601-CFD7-C46D899FFB8D}"/>
              </a:ext>
            </a:extLst>
          </p:cNvPr>
          <p:cNvGrpSpPr/>
          <p:nvPr/>
        </p:nvGrpSpPr>
        <p:grpSpPr>
          <a:xfrm>
            <a:off x="7065981" y="-746962"/>
            <a:ext cx="2194723" cy="2139740"/>
            <a:chOff x="7469917" y="1702283"/>
            <a:chExt cx="1452991" cy="1449264"/>
          </a:xfrm>
        </p:grpSpPr>
        <p:pic>
          <p:nvPicPr>
            <p:cNvPr id="149" name="Picture 148" descr="Shape&#10;&#10;Description automatically generated">
              <a:extLst>
                <a:ext uri="{FF2B5EF4-FFF2-40B4-BE49-F238E27FC236}">
                  <a16:creationId xmlns:a16="http://schemas.microsoft.com/office/drawing/2014/main" id="{9309E325-4E93-C95B-CD77-4A6D705AF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644" y="1702283"/>
              <a:ext cx="1449264" cy="1449264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9E725A8-51C1-422E-8727-E0BC05D8A23A}"/>
                </a:ext>
              </a:extLst>
            </p:cNvPr>
            <p:cNvSpPr txBox="1"/>
            <p:nvPr/>
          </p:nvSpPr>
          <p:spPr>
            <a:xfrm>
              <a:off x="7469917" y="1713887"/>
              <a:ext cx="724054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0.18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0F383DE-8D61-D4DC-82B6-5FA01C3560CA}"/>
              </a:ext>
            </a:extLst>
          </p:cNvPr>
          <p:cNvGrpSpPr/>
          <p:nvPr/>
        </p:nvGrpSpPr>
        <p:grpSpPr>
          <a:xfrm>
            <a:off x="9764847" y="-914457"/>
            <a:ext cx="2769037" cy="4922534"/>
            <a:chOff x="5007936" y="1474594"/>
            <a:chExt cx="1833208" cy="333407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7C8922A-76E0-9CAE-195E-4F7626F311BC}"/>
                </a:ext>
              </a:extLst>
            </p:cNvPr>
            <p:cNvSpPr/>
            <p:nvPr/>
          </p:nvSpPr>
          <p:spPr>
            <a:xfrm>
              <a:off x="5007936" y="1474594"/>
              <a:ext cx="1833208" cy="3334073"/>
            </a:xfrm>
            <a:prstGeom prst="rect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5FD272E-2077-32D8-01AF-4D495BD6FE02}"/>
                </a:ext>
              </a:extLst>
            </p:cNvPr>
            <p:cNvGrpSpPr/>
            <p:nvPr/>
          </p:nvGrpSpPr>
          <p:grpSpPr>
            <a:xfrm>
              <a:off x="5152658" y="1556578"/>
              <a:ext cx="1449264" cy="1449264"/>
              <a:chOff x="5144200" y="1458171"/>
              <a:chExt cx="1449264" cy="1449264"/>
            </a:xfrm>
          </p:grpSpPr>
          <p:pic>
            <p:nvPicPr>
              <p:cNvPr id="147" name="Picture 146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31AB494C-3C78-9D34-C12F-74E5ACCA9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4200" y="1458171"/>
                <a:ext cx="1449264" cy="1449264"/>
              </a:xfrm>
              <a:prstGeom prst="rect">
                <a:avLst/>
              </a:prstGeom>
            </p:spPr>
          </p:pic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14FC7A-6752-9950-12BE-CD836DF14419}"/>
                  </a:ext>
                </a:extLst>
              </p:cNvPr>
              <p:cNvSpPr txBox="1"/>
              <p:nvPr/>
            </p:nvSpPr>
            <p:spPr>
              <a:xfrm>
                <a:off x="5155095" y="1473053"/>
                <a:ext cx="724054" cy="43194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44" dirty="0"/>
                  <a:t>0.93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F77328A-310C-700D-5EC2-4CDBB46212C5}"/>
                </a:ext>
              </a:extLst>
            </p:cNvPr>
            <p:cNvGrpSpPr/>
            <p:nvPr/>
          </p:nvGrpSpPr>
          <p:grpSpPr>
            <a:xfrm>
              <a:off x="5179893" y="3255701"/>
              <a:ext cx="1449265" cy="1459677"/>
              <a:chOff x="5324179" y="4952642"/>
              <a:chExt cx="1449265" cy="1459677"/>
            </a:xfrm>
          </p:grpSpPr>
          <p:pic>
            <p:nvPicPr>
              <p:cNvPr id="145" name="Picture 144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F6B995E2-BC4F-5204-8BAF-46C3FC2FB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179" y="4963054"/>
                <a:ext cx="1449265" cy="1449265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B1B3765-45AC-EF97-7254-D3E96A820A66}"/>
                  </a:ext>
                </a:extLst>
              </p:cNvPr>
              <p:cNvSpPr txBox="1"/>
              <p:nvPr/>
            </p:nvSpPr>
            <p:spPr>
              <a:xfrm>
                <a:off x="5345694" y="4952642"/>
                <a:ext cx="750306" cy="43194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44" dirty="0"/>
                  <a:t>0.21</a:t>
                </a:r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4DC5902-9667-BEEE-3C5A-C8D2C21A6BD9}"/>
              </a:ext>
            </a:extLst>
          </p:cNvPr>
          <p:cNvGrpSpPr/>
          <p:nvPr/>
        </p:nvGrpSpPr>
        <p:grpSpPr>
          <a:xfrm>
            <a:off x="3816517" y="-914456"/>
            <a:ext cx="4334732" cy="4946782"/>
            <a:chOff x="3009848" y="1458171"/>
            <a:chExt cx="2869756" cy="3350497"/>
          </a:xfrm>
        </p:grpSpPr>
        <p:pic>
          <p:nvPicPr>
            <p:cNvPr id="137" name="Picture 136" descr="Chart&#10;&#10;Description automatically generated">
              <a:extLst>
                <a:ext uri="{FF2B5EF4-FFF2-40B4-BE49-F238E27FC236}">
                  <a16:creationId xmlns:a16="http://schemas.microsoft.com/office/drawing/2014/main" id="{37B9B0E1-E4E8-B654-FDE0-1C21DF919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808" y="1563435"/>
              <a:ext cx="1449264" cy="1449264"/>
            </a:xfrm>
            <a:prstGeom prst="rect">
              <a:avLst/>
            </a:prstGeom>
          </p:spPr>
        </p:pic>
        <p:pic>
          <p:nvPicPr>
            <p:cNvPr id="138" name="Picture 137" descr="Scatter chart&#10;&#10;Description automatically generated">
              <a:extLst>
                <a:ext uri="{FF2B5EF4-FFF2-40B4-BE49-F238E27FC236}">
                  <a16:creationId xmlns:a16="http://schemas.microsoft.com/office/drawing/2014/main" id="{832804E8-130C-2156-1C8D-968A06DC3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733" y="3228447"/>
              <a:ext cx="1449264" cy="1449264"/>
            </a:xfrm>
            <a:prstGeom prst="rect">
              <a:avLst/>
            </a:prstGeom>
          </p:spPr>
        </p:pic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CA40F49-30C8-B755-4254-0F0D16CE1566}"/>
                </a:ext>
              </a:extLst>
            </p:cNvPr>
            <p:cNvSpPr/>
            <p:nvPr/>
          </p:nvSpPr>
          <p:spPr>
            <a:xfrm>
              <a:off x="3009848" y="1458171"/>
              <a:ext cx="1897294" cy="3350497"/>
            </a:xfrm>
            <a:prstGeom prst="rect">
              <a:avLst/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DD65252-F096-C9BD-694E-AE115E4FCF68}"/>
                </a:ext>
              </a:extLst>
            </p:cNvPr>
            <p:cNvSpPr txBox="1"/>
            <p:nvPr/>
          </p:nvSpPr>
          <p:spPr>
            <a:xfrm>
              <a:off x="3303322" y="1585453"/>
              <a:ext cx="795269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0.12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63C19CC-7578-E2A2-9D9C-16E59127C396}"/>
                </a:ext>
              </a:extLst>
            </p:cNvPr>
            <p:cNvSpPr txBox="1"/>
            <p:nvPr/>
          </p:nvSpPr>
          <p:spPr>
            <a:xfrm>
              <a:off x="5155551" y="3239979"/>
              <a:ext cx="724053" cy="4319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44" dirty="0"/>
                <a:t>0.10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44685A0-BA69-C169-33CA-B7DF9665130D}"/>
              </a:ext>
            </a:extLst>
          </p:cNvPr>
          <p:cNvSpPr txBox="1"/>
          <p:nvPr/>
        </p:nvSpPr>
        <p:spPr>
          <a:xfrm>
            <a:off x="4107231" y="1703926"/>
            <a:ext cx="1093674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0.92</a:t>
            </a:r>
          </a:p>
        </p:txBody>
      </p:sp>
      <p:pic>
        <p:nvPicPr>
          <p:cNvPr id="132" name="Picture 131" descr="A picture containing chart&#10;&#10;Description automatically generated">
            <a:extLst>
              <a:ext uri="{FF2B5EF4-FFF2-40B4-BE49-F238E27FC236}">
                <a16:creationId xmlns:a16="http://schemas.microsoft.com/office/drawing/2014/main" id="{8B632375-4670-9EAD-9923-42572F9AC9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536" y="1764526"/>
            <a:ext cx="2126063" cy="2126063"/>
          </a:xfrm>
          <a:prstGeom prst="rect">
            <a:avLst/>
          </a:prstGeom>
        </p:spPr>
      </p:pic>
      <p:pic>
        <p:nvPicPr>
          <p:cNvPr id="133" name="Picture 132" descr="A picture containing shape&#10;&#10;Description automatically generated">
            <a:extLst>
              <a:ext uri="{FF2B5EF4-FFF2-40B4-BE49-F238E27FC236}">
                <a16:creationId xmlns:a16="http://schemas.microsoft.com/office/drawing/2014/main" id="{92AE5F42-7AB1-9F63-DBE5-7F310D8BFA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859" y="-729829"/>
            <a:ext cx="2126063" cy="212606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4C229696-52FA-B2C3-25DD-BDB21E1E5726}"/>
              </a:ext>
            </a:extLst>
          </p:cNvPr>
          <p:cNvSpPr txBox="1"/>
          <p:nvPr/>
        </p:nvSpPr>
        <p:spPr>
          <a:xfrm>
            <a:off x="12842893" y="-751194"/>
            <a:ext cx="1093674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0.98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21D7E77-EA91-7658-5508-58E5C99BC8AB}"/>
              </a:ext>
            </a:extLst>
          </p:cNvPr>
          <p:cNvSpPr txBox="1"/>
          <p:nvPr/>
        </p:nvSpPr>
        <p:spPr>
          <a:xfrm>
            <a:off x="12885033" y="1739458"/>
            <a:ext cx="1093674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0.95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2E6D69D-63D5-2B07-C81D-89AE3AB3D93C}"/>
              </a:ext>
            </a:extLst>
          </p:cNvPr>
          <p:cNvSpPr/>
          <p:nvPr/>
        </p:nvSpPr>
        <p:spPr>
          <a:xfrm>
            <a:off x="12619609" y="-894209"/>
            <a:ext cx="2718197" cy="4922534"/>
          </a:xfrm>
          <a:prstGeom prst="rect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D1EBF9-12EE-5854-EA05-378B13FBD293}"/>
              </a:ext>
            </a:extLst>
          </p:cNvPr>
          <p:cNvSpPr txBox="1"/>
          <p:nvPr/>
        </p:nvSpPr>
        <p:spPr>
          <a:xfrm>
            <a:off x="4259806" y="4153581"/>
            <a:ext cx="1542292" cy="50135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58" dirty="0"/>
              <a:t>(1,0):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DE422-C432-17FE-AE09-3767775D92A0}"/>
              </a:ext>
            </a:extLst>
          </p:cNvPr>
          <p:cNvSpPr txBox="1"/>
          <p:nvPr/>
        </p:nvSpPr>
        <p:spPr>
          <a:xfrm>
            <a:off x="10210640" y="4426228"/>
            <a:ext cx="1542292" cy="50135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58" dirty="0"/>
              <a:t>(0,1)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03486-50EE-B40C-2AB8-0EBE7839FE9C}"/>
              </a:ext>
            </a:extLst>
          </p:cNvPr>
          <p:cNvSpPr txBox="1"/>
          <p:nvPr/>
        </p:nvSpPr>
        <p:spPr>
          <a:xfrm>
            <a:off x="7466691" y="4444415"/>
            <a:ext cx="1542292" cy="50135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58" dirty="0"/>
              <a:t>(0,0)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F35B6-A6D0-EB65-8D0D-7B4FC72E3D13}"/>
              </a:ext>
            </a:extLst>
          </p:cNvPr>
          <p:cNvSpPr txBox="1"/>
          <p:nvPr/>
        </p:nvSpPr>
        <p:spPr>
          <a:xfrm>
            <a:off x="13389729" y="4444415"/>
            <a:ext cx="1542292" cy="50135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58" dirty="0"/>
              <a:t>(1,1)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D45710C-460F-F506-4F09-8F6DA5A76BAF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9717556" y="4881890"/>
            <a:ext cx="1218537" cy="1309925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266A3442-047A-8D8C-0B4C-7E593F2F6A0D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7640832" y="5542776"/>
            <a:ext cx="1342377" cy="148366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0BD69E1-00E1-49EA-87BC-FC88D7C6DB3E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10846032" y="3906208"/>
            <a:ext cx="2275281" cy="4354407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7AC38DF0-5F32-9D51-115D-21B707FEFD53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5114784" y="4571105"/>
            <a:ext cx="2636701" cy="2804364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929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EA87E-515D-A801-1A0E-FD4FD5283115}"/>
              </a:ext>
            </a:extLst>
          </p:cNvPr>
          <p:cNvSpPr txBox="1"/>
          <p:nvPr/>
        </p:nvSpPr>
        <p:spPr>
          <a:xfrm>
            <a:off x="274799" y="-1213855"/>
            <a:ext cx="6046611" cy="5467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953" b="1" dirty="0"/>
              <a:t>target(A,B) :- triangle(A), square(B)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242F42-E29B-B78B-6DA1-F55312B0487B}"/>
              </a:ext>
            </a:extLst>
          </p:cNvPr>
          <p:cNvGrpSpPr/>
          <p:nvPr/>
        </p:nvGrpSpPr>
        <p:grpSpPr>
          <a:xfrm>
            <a:off x="4348645" y="50201"/>
            <a:ext cx="6273761" cy="8021656"/>
            <a:chOff x="2819025" y="1140510"/>
            <a:chExt cx="4249271" cy="5433135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506EF403-68DF-AFCA-13DE-1A36126E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6" y="1606389"/>
              <a:ext cx="1449264" cy="1449264"/>
            </a:xfrm>
            <a:prstGeom prst="rect">
              <a:avLst/>
            </a:prstGeom>
          </p:spPr>
        </p:pic>
        <p:pic>
          <p:nvPicPr>
            <p:cNvPr id="13" name="Picture 12" descr="Chart, bubble chart&#10;&#10;Description automatically generated">
              <a:extLst>
                <a:ext uri="{FF2B5EF4-FFF2-40B4-BE49-F238E27FC236}">
                  <a16:creationId xmlns:a16="http://schemas.microsoft.com/office/drawing/2014/main" id="{22911BE8-FE02-3B20-BF53-A5402B8A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3277564"/>
              <a:ext cx="1449265" cy="1449265"/>
            </a:xfrm>
            <a:prstGeom prst="rect">
              <a:avLst/>
            </a:prstGeom>
          </p:spPr>
        </p:pic>
        <p:pic>
          <p:nvPicPr>
            <p:cNvPr id="9" name="Picture 8" descr="Scatter chart&#10;&#10;Description automatically generated">
              <a:extLst>
                <a:ext uri="{FF2B5EF4-FFF2-40B4-BE49-F238E27FC236}">
                  <a16:creationId xmlns:a16="http://schemas.microsoft.com/office/drawing/2014/main" id="{D9872A33-5B26-E314-9FCB-C25904FC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9" y="1606389"/>
              <a:ext cx="1449264" cy="1449264"/>
            </a:xfrm>
            <a:prstGeom prst="rect">
              <a:avLst/>
            </a:prstGeom>
          </p:spPr>
        </p:pic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42536EDD-ED9F-3ED2-D2AE-AB981DC2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870" y="3277565"/>
              <a:ext cx="1449264" cy="1449264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D3BB33D-46F4-2B50-7DFA-0B742C46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5" y="4907516"/>
              <a:ext cx="1449264" cy="1449264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0074AB47-89B5-87D2-285C-E67AAABD5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4948741"/>
              <a:ext cx="1449265" cy="14492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9FA273-CA7C-0DA9-DF4F-2AAA89B7A49D}"/>
                </a:ext>
              </a:extLst>
            </p:cNvPr>
            <p:cNvSpPr txBox="1"/>
            <p:nvPr/>
          </p:nvSpPr>
          <p:spPr>
            <a:xfrm>
              <a:off x="5383461" y="1167296"/>
              <a:ext cx="1285150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Negative Image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1BD7-E351-AAA2-A71A-EA20CE21EED8}"/>
                </a:ext>
              </a:extLst>
            </p:cNvPr>
            <p:cNvSpPr txBox="1"/>
            <p:nvPr/>
          </p:nvSpPr>
          <p:spPr>
            <a:xfrm>
              <a:off x="3255099" y="1140510"/>
              <a:ext cx="1285150" cy="24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71" dirty="0"/>
                <a:t>Positive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451C73-5036-366A-8846-F3A83A67273A}"/>
                </a:ext>
              </a:extLst>
            </p:cNvPr>
            <p:cNvSpPr/>
            <p:nvPr/>
          </p:nvSpPr>
          <p:spPr>
            <a:xfrm>
              <a:off x="2819025" y="1501125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46B0F3-9373-8040-B2E6-5613D98B5FEA}"/>
                </a:ext>
              </a:extLst>
            </p:cNvPr>
            <p:cNvSpPr/>
            <p:nvPr/>
          </p:nvSpPr>
          <p:spPr>
            <a:xfrm>
              <a:off x="2819025" y="3214601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FA76DD-901C-3802-7DCE-D7A539B43422}"/>
                </a:ext>
              </a:extLst>
            </p:cNvPr>
            <p:cNvSpPr/>
            <p:nvPr/>
          </p:nvSpPr>
          <p:spPr>
            <a:xfrm>
              <a:off x="2819025" y="4907516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B37E21-7897-74AB-E927-EDF62E1E6AD1}"/>
              </a:ext>
            </a:extLst>
          </p:cNvPr>
          <p:cNvSpPr txBox="1"/>
          <p:nvPr/>
        </p:nvSpPr>
        <p:spPr>
          <a:xfrm>
            <a:off x="371467" y="1915030"/>
            <a:ext cx="3327981" cy="342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24" b="1" dirty="0"/>
              <a:t>target(A,B) :- triangle(A), square(B)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650D4-B588-841A-C094-1855126732A4}"/>
              </a:ext>
            </a:extLst>
          </p:cNvPr>
          <p:cNvSpPr txBox="1"/>
          <p:nvPr/>
        </p:nvSpPr>
        <p:spPr>
          <a:xfrm>
            <a:off x="419928" y="4082161"/>
            <a:ext cx="3327981" cy="342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24" b="1" dirty="0"/>
              <a:t>target(A,B) :- triangle(A), square(B)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68B9B-BEA9-B2D6-B6B7-4D54A7BF06F0}"/>
              </a:ext>
            </a:extLst>
          </p:cNvPr>
          <p:cNvSpPr txBox="1"/>
          <p:nvPr/>
        </p:nvSpPr>
        <p:spPr>
          <a:xfrm>
            <a:off x="419553" y="6620310"/>
            <a:ext cx="3327981" cy="342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24" b="1" dirty="0"/>
              <a:t>target(A,B) :- triangle(A), square(B)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61DF09-6913-B2F0-37B6-7670DEF3E7B4}"/>
              </a:ext>
            </a:extLst>
          </p:cNvPr>
          <p:cNvSpPr txBox="1"/>
          <p:nvPr/>
        </p:nvSpPr>
        <p:spPr>
          <a:xfrm>
            <a:off x="4750175" y="791678"/>
            <a:ext cx="1174161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B5C27-F467-3293-F064-92D7913E43FC}"/>
              </a:ext>
            </a:extLst>
          </p:cNvPr>
          <p:cNvSpPr txBox="1"/>
          <p:nvPr/>
        </p:nvSpPr>
        <p:spPr>
          <a:xfrm>
            <a:off x="7892556" y="791681"/>
            <a:ext cx="1013451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C99BBA-5196-AB3D-A2B8-5C6DCB75B0BE}"/>
              </a:ext>
            </a:extLst>
          </p:cNvPr>
          <p:cNvSpPr txBox="1"/>
          <p:nvPr/>
        </p:nvSpPr>
        <p:spPr>
          <a:xfrm>
            <a:off x="4750174" y="3197965"/>
            <a:ext cx="1069017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0.98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A12A0-EC4D-B8CB-C1B7-99822F58ED57}"/>
              </a:ext>
            </a:extLst>
          </p:cNvPr>
          <p:cNvSpPr txBox="1"/>
          <p:nvPr/>
        </p:nvSpPr>
        <p:spPr>
          <a:xfrm>
            <a:off x="7892555" y="3197965"/>
            <a:ext cx="1069017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0DF7E-417A-CFB6-8300-3B8A1441AA07}"/>
              </a:ext>
            </a:extLst>
          </p:cNvPr>
          <p:cNvSpPr txBox="1"/>
          <p:nvPr/>
        </p:nvSpPr>
        <p:spPr>
          <a:xfrm>
            <a:off x="4750174" y="5642285"/>
            <a:ext cx="1069017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C1B19D-34E5-7CB6-CFB0-494E9AE0BA10}"/>
              </a:ext>
            </a:extLst>
          </p:cNvPr>
          <p:cNvSpPr txBox="1"/>
          <p:nvPr/>
        </p:nvSpPr>
        <p:spPr>
          <a:xfrm>
            <a:off x="7892556" y="5657891"/>
            <a:ext cx="1107776" cy="6377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44" dirty="0"/>
              <a:t>0.21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362FC-13DE-99A9-09C6-3873F12021D5}"/>
              </a:ext>
            </a:extLst>
          </p:cNvPr>
          <p:cNvSpPr txBox="1"/>
          <p:nvPr/>
        </p:nvSpPr>
        <p:spPr>
          <a:xfrm>
            <a:off x="11271602" y="-699578"/>
            <a:ext cx="5659611" cy="227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Each </a:t>
            </a:r>
            <a:r>
              <a:rPr lang="en-US" sz="1771" b="1" dirty="0"/>
              <a:t>PN-pair</a:t>
            </a:r>
            <a:r>
              <a:rPr lang="en-US" sz="1771" dirty="0"/>
              <a:t> consists of one positive image and one negative image.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Each clause evaluates on NP-pairs, the result is a 2-element tuple, which can also map to Cartesian coordinates, called </a:t>
            </a:r>
            <a:r>
              <a:rPr lang="en-US" sz="1771" b="1" dirty="0"/>
              <a:t>Clause Point</a:t>
            </a:r>
            <a:r>
              <a:rPr lang="en-US" sz="1771" dirty="0"/>
              <a:t>. 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One clause gets one clause point on one NP-pair.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771" dirty="0"/>
              <a:t>Similarly , one clause gets 20 clause points on 20 NP-pairs.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561407" y="294231"/>
            <a:ext cx="15422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PN-Pair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676FCA-7D80-AA55-B627-290125C3DD04}"/>
              </a:ext>
            </a:extLst>
          </p:cNvPr>
          <p:cNvCxnSpPr>
            <a:stCxn id="18" idx="1"/>
            <a:endCxn id="33" idx="2"/>
          </p:cNvCxnSpPr>
          <p:nvPr/>
        </p:nvCxnSpPr>
        <p:spPr>
          <a:xfrm flipH="1" flipV="1">
            <a:off x="2332553" y="659074"/>
            <a:ext cx="2016092" cy="115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EEF78753-6910-2F8D-A178-C61D1CBAA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768" y="1703336"/>
            <a:ext cx="3969459" cy="396945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37C958-0508-8967-8EE9-AA7676B561DE}"/>
              </a:ext>
            </a:extLst>
          </p:cNvPr>
          <p:cNvSpPr txBox="1"/>
          <p:nvPr/>
        </p:nvSpPr>
        <p:spPr>
          <a:xfrm>
            <a:off x="10793033" y="6742665"/>
            <a:ext cx="7354993" cy="145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71" dirty="0"/>
              <a:t>Score on positive image corresponds x-axis, score on negative image corresponds y-axis. </a:t>
            </a:r>
          </a:p>
          <a:p>
            <a:endParaRPr lang="en-US" sz="1771" dirty="0"/>
          </a:p>
          <a:p>
            <a:r>
              <a:rPr lang="en-US" sz="1771" dirty="0"/>
              <a:t>For 20 NP-pairs,  we get 20 clause points to draw. As shown in the </a:t>
            </a:r>
            <a:r>
              <a:rPr lang="en-US" sz="1771" b="1" dirty="0"/>
              <a:t>scatter figure</a:t>
            </a:r>
            <a:r>
              <a:rPr lang="en-US" sz="1771" dirty="0"/>
              <a:t> above.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9770B55-63BA-A5B6-A772-D20D8DF8383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0622406" y="5345156"/>
            <a:ext cx="2073364" cy="14967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0C963AC1-1095-96E6-AFE9-381EFA2A31ED}"/>
              </a:ext>
            </a:extLst>
          </p:cNvPr>
          <p:cNvSpPr/>
          <p:nvPr/>
        </p:nvSpPr>
        <p:spPr>
          <a:xfrm>
            <a:off x="12563405" y="4793399"/>
            <a:ext cx="671982" cy="552360"/>
          </a:xfrm>
          <a:prstGeom prst="ellipse">
            <a:avLst/>
          </a:prstGeom>
          <a:solidFill>
            <a:srgbClr val="FF0000">
              <a:alpha val="49968"/>
            </a:srgbClr>
          </a:solidFill>
          <a:ln/>
          <a:effectLst>
            <a:outerShdw dist="19050" sx="1000" sy="1000" algn="ctr" rotWithShape="0">
              <a:srgbClr val="000000"/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14195A-8EFA-1C25-D5F7-213D335C3900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10622404" y="4119102"/>
            <a:ext cx="4856597" cy="738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DE361F2-5DAE-ABFF-BFA4-0E0430AAE00D}"/>
              </a:ext>
            </a:extLst>
          </p:cNvPr>
          <p:cNvSpPr/>
          <p:nvPr/>
        </p:nvSpPr>
        <p:spPr>
          <a:xfrm>
            <a:off x="15380592" y="4776906"/>
            <a:ext cx="671982" cy="552360"/>
          </a:xfrm>
          <a:prstGeom prst="ellipse">
            <a:avLst/>
          </a:prstGeom>
          <a:solidFill>
            <a:srgbClr val="FF0000">
              <a:alpha val="49968"/>
            </a:srgbClr>
          </a:solidFill>
          <a:ln/>
          <a:effectLst>
            <a:outerShdw dist="19050" sx="1000" sy="1000" algn="ctr" rotWithShape="0">
              <a:srgbClr val="000000"/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</p:spTree>
    <p:extLst>
      <p:ext uri="{BB962C8B-B14F-4D97-AF65-F5344CB8AC3E}">
        <p14:creationId xmlns:p14="http://schemas.microsoft.com/office/powerpoint/2010/main" val="2430431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2EBEBA-E356-C3A7-46F6-E1D1051B0004}"/>
              </a:ext>
            </a:extLst>
          </p:cNvPr>
          <p:cNvSpPr txBox="1"/>
          <p:nvPr/>
        </p:nvSpPr>
        <p:spPr>
          <a:xfrm>
            <a:off x="430294" y="-1195525"/>
            <a:ext cx="3281989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Clause Value Heatmap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420607A-C413-5D4A-ED7D-4AD7C5273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09" y="-361404"/>
            <a:ext cx="3969459" cy="39694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2B5405-D51E-5ECB-C9D7-7D4E10201C5B}"/>
              </a:ext>
            </a:extLst>
          </p:cNvPr>
          <p:cNvSpPr txBox="1"/>
          <p:nvPr/>
        </p:nvSpPr>
        <p:spPr>
          <a:xfrm>
            <a:off x="7517396" y="1543192"/>
            <a:ext cx="9226971" cy="336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62" dirty="0"/>
              <a:t>We can also use a </a:t>
            </a:r>
            <a:r>
              <a:rPr lang="en-US" sz="2362" b="1" dirty="0"/>
              <a:t>heatmap</a:t>
            </a:r>
            <a:r>
              <a:rPr lang="en-US" sz="2362" dirty="0"/>
              <a:t> to re-draw the scatter figure, as shown below. </a:t>
            </a:r>
          </a:p>
          <a:p>
            <a:r>
              <a:rPr lang="en-US" sz="2362" dirty="0"/>
              <a:t>If we fuzzy the values to 4 zones. </a:t>
            </a:r>
          </a:p>
          <a:p>
            <a:endParaRPr lang="en-US" sz="2362" dirty="0"/>
          </a:p>
          <a:p>
            <a:r>
              <a:rPr lang="en-US" sz="2362" dirty="0"/>
              <a:t>We can see that, the black zone, which has the </a:t>
            </a:r>
            <a:r>
              <a:rPr lang="en-US" sz="2362" b="1" dirty="0"/>
              <a:t>highest</a:t>
            </a:r>
            <a:r>
              <a:rPr lang="en-US" sz="2362" dirty="0"/>
              <a:t> value, corresponds the case of positive score high, and negative score low. It tells us that, this </a:t>
            </a:r>
            <a:r>
              <a:rPr lang="en-US" sz="2362" b="1" dirty="0"/>
              <a:t>clause</a:t>
            </a:r>
            <a:r>
              <a:rPr lang="en-US" sz="2362" dirty="0"/>
              <a:t> get high score in the positive image but low score in the negative image in the most of times.</a:t>
            </a:r>
          </a:p>
          <a:p>
            <a:endParaRPr lang="en-US" sz="2362" dirty="0"/>
          </a:p>
          <a:p>
            <a:endParaRPr lang="en-US" sz="2362" dirty="0"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09" y="3608054"/>
            <a:ext cx="3969459" cy="39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27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E5A4E07-B02D-A455-B58B-0569A141C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3812"/>
          <a:stretch/>
        </p:blipFill>
        <p:spPr>
          <a:xfrm>
            <a:off x="3151613" y="-683651"/>
            <a:ext cx="4267915" cy="3754888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9C52AE73-CFA1-4473-DD84-053EC3786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954" y="-683651"/>
            <a:ext cx="6258147" cy="3754888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E73E0A1-3A82-0208-CEE7-CF39AE307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89" y="3786763"/>
            <a:ext cx="6264654" cy="3758793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F4676D13-B7CA-116B-455C-64741619F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340" y="3786765"/>
            <a:ext cx="6283374" cy="3770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BD905D-9BAF-AD94-4B22-928A8A7AC369}"/>
              </a:ext>
            </a:extLst>
          </p:cNvPr>
          <p:cNvSpPr txBox="1"/>
          <p:nvPr/>
        </p:nvSpPr>
        <p:spPr>
          <a:xfrm>
            <a:off x="396542" y="-1135179"/>
            <a:ext cx="5740289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Clause Sign Evaluation (for Clustering PI)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1E21C-F5A5-6310-3332-39404F612CAF}"/>
              </a:ext>
            </a:extLst>
          </p:cNvPr>
          <p:cNvSpPr txBox="1"/>
          <p:nvPr/>
        </p:nvSpPr>
        <p:spPr>
          <a:xfrm>
            <a:off x="396541" y="1000278"/>
            <a:ext cx="2445374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Positive clause Value Heatmap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141E4-F427-68FB-8D80-EE8588C2C842}"/>
              </a:ext>
            </a:extLst>
          </p:cNvPr>
          <p:cNvSpPr txBox="1"/>
          <p:nvPr/>
        </p:nvSpPr>
        <p:spPr>
          <a:xfrm>
            <a:off x="396541" y="5517424"/>
            <a:ext cx="2445374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Negative clause Value Heatmap</a:t>
            </a:r>
          </a:p>
        </p:txBody>
      </p:sp>
    </p:spTree>
    <p:extLst>
      <p:ext uri="{BB962C8B-B14F-4D97-AF65-F5344CB8AC3E}">
        <p14:creationId xmlns:p14="http://schemas.microsoft.com/office/powerpoint/2010/main" val="1150373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0" r="17212" b="2"/>
          <a:stretch/>
        </p:blipFill>
        <p:spPr>
          <a:xfrm>
            <a:off x="11764540" y="-1633671"/>
            <a:ext cx="6236122" cy="10125358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754" y="-733653"/>
            <a:ext cx="10085786" cy="1953153"/>
          </a:xfrm>
        </p:spPr>
        <p:txBody>
          <a:bodyPr>
            <a:normAutofit/>
          </a:bodyPr>
          <a:lstStyle/>
          <a:p>
            <a:r>
              <a:rPr lang="de-DE" dirty="0" err="1"/>
              <a:t>Important</a:t>
            </a:r>
            <a:r>
              <a:rPr lang="de-DE" dirty="0"/>
              <a:t> Dates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8755" y="1605758"/>
            <a:ext cx="9620752" cy="5770761"/>
          </a:xfrm>
        </p:spPr>
        <p:txBody>
          <a:bodyPr>
            <a:normAutofit/>
          </a:bodyPr>
          <a:lstStyle/>
          <a:p>
            <a:pPr marL="281250"/>
            <a:r>
              <a:rPr lang="en-GB" sz="2658" dirty="0">
                <a:solidFill>
                  <a:srgbClr val="212121"/>
                </a:solidFill>
                <a:latin typeface="Open Sans" panose="020B0606030504020204" pitchFamily="34" charset="0"/>
              </a:rPr>
              <a:t>Abstract submission: 6 March 2023</a:t>
            </a:r>
          </a:p>
          <a:p>
            <a:pPr marL="281250"/>
            <a:r>
              <a:rPr lang="en-GB" sz="2658" dirty="0">
                <a:solidFill>
                  <a:srgbClr val="212121"/>
                </a:solidFill>
                <a:latin typeface="Open Sans" panose="020B0606030504020204" pitchFamily="34" charset="0"/>
              </a:rPr>
              <a:t>Paper submission deadline: 13 March 2023 (Anywhere on Earth)</a:t>
            </a:r>
          </a:p>
          <a:p>
            <a:pPr marL="281250"/>
            <a:r>
              <a:rPr lang="en-GB" sz="2658" dirty="0">
                <a:solidFill>
                  <a:srgbClr val="212121"/>
                </a:solidFill>
                <a:latin typeface="Open Sans" panose="020B0606030504020204" pitchFamily="34" charset="0"/>
              </a:rPr>
              <a:t>Author Notification: 22 April 2023 </a:t>
            </a:r>
          </a:p>
          <a:p>
            <a:pPr marL="281250"/>
            <a:r>
              <a:rPr lang="en-GB" sz="2658" dirty="0">
                <a:solidFill>
                  <a:srgbClr val="212121"/>
                </a:solidFill>
                <a:latin typeface="Open Sans" panose="020B0606030504020204" pitchFamily="34" charset="0"/>
              </a:rPr>
              <a:t>Camera-ready paper due: 12 May 2023 (Anywhere on Earth)</a:t>
            </a:r>
          </a:p>
          <a:p>
            <a:pPr marL="281250"/>
            <a:r>
              <a:rPr lang="en-GB" sz="2658" dirty="0" err="1">
                <a:solidFill>
                  <a:srgbClr val="212121"/>
                </a:solidFill>
                <a:latin typeface="Open Sans" panose="020B0606030504020204" pitchFamily="34" charset="0"/>
              </a:rPr>
              <a:t>NeSy</a:t>
            </a:r>
            <a:r>
              <a:rPr lang="en-GB" sz="2658" dirty="0">
                <a:solidFill>
                  <a:srgbClr val="212121"/>
                </a:solidFill>
                <a:latin typeface="Open Sans" panose="020B0606030504020204" pitchFamily="34" charset="0"/>
              </a:rPr>
              <a:t> Workshop dates: 3-5 July 2023</a:t>
            </a:r>
          </a:p>
          <a:p>
            <a:pPr marL="759374" indent="-759374">
              <a:buFont typeface="+mj-lt"/>
              <a:buAutoNum type="arabicPeriod"/>
            </a:pPr>
            <a:endParaRPr lang="en-US" sz="2953" dirty="0"/>
          </a:p>
        </p:txBody>
      </p:sp>
    </p:spTree>
    <p:extLst>
      <p:ext uri="{BB962C8B-B14F-4D97-AF65-F5344CB8AC3E}">
        <p14:creationId xmlns:p14="http://schemas.microsoft.com/office/powerpoint/2010/main" val="3514258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2B5405-D51E-5ECB-C9D7-7D4E10201C5B}"/>
              </a:ext>
            </a:extLst>
          </p:cNvPr>
          <p:cNvSpPr txBox="1"/>
          <p:nvPr/>
        </p:nvSpPr>
        <p:spPr>
          <a:xfrm>
            <a:off x="560182" y="4760398"/>
            <a:ext cx="17436047" cy="336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362" dirty="0"/>
              <a:t>The 4-zone map of a target clause 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362" dirty="0"/>
              <a:t>For N pairs PN-pair, 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362" dirty="0"/>
              <a:t>Strict Positive Clause: Written as distribute vector (0, N, 0, 0)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362" dirty="0"/>
              <a:t>General Positive Clause: Written as distribute vector (0, X, 0, Y),  X+Y=N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362" dirty="0"/>
              <a:t>Strict Positive Clause is a General Positive Clause.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362" dirty="0"/>
              <a:t>A </a:t>
            </a:r>
            <a:r>
              <a:rPr lang="en-US" sz="2362" b="1" dirty="0"/>
              <a:t>target clause</a:t>
            </a:r>
            <a:r>
              <a:rPr lang="en-US" sz="2362" dirty="0"/>
              <a:t>, is a </a:t>
            </a:r>
            <a:r>
              <a:rPr lang="en-US" sz="2362" b="1" dirty="0"/>
              <a:t>strict positive clause, </a:t>
            </a:r>
            <a:r>
              <a:rPr lang="en-US" sz="2362" dirty="0"/>
              <a:t>i.e. only get high score on positive image but low score on negative image, all the clause points are Strict positive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362" dirty="0"/>
              <a:t>An </a:t>
            </a:r>
            <a:r>
              <a:rPr lang="en-US" sz="2362" b="1" dirty="0"/>
              <a:t>invented clause</a:t>
            </a:r>
            <a:r>
              <a:rPr lang="en-US" sz="2362" dirty="0"/>
              <a:t>, can be a general positive clause,  i.e. it should get high score on positive image, but also might get high score on negative images.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591AF-F7BE-E90E-8191-EB8712857B0E}"/>
              </a:ext>
            </a:extLst>
          </p:cNvPr>
          <p:cNvGrpSpPr/>
          <p:nvPr/>
        </p:nvGrpSpPr>
        <p:grpSpPr>
          <a:xfrm>
            <a:off x="916445" y="-911603"/>
            <a:ext cx="17079784" cy="4987384"/>
            <a:chOff x="623719" y="509857"/>
            <a:chExt cx="11568281" cy="3377997"/>
          </a:xfrm>
        </p:grpSpPr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A06C72C-AF45-390D-980F-A72E6B986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19" y="804543"/>
              <a:ext cx="2624457" cy="262445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4374A0-D5B1-9FD4-38B5-18B0CACFB9A2}"/>
                </a:ext>
              </a:extLst>
            </p:cNvPr>
            <p:cNvSpPr/>
            <p:nvPr/>
          </p:nvSpPr>
          <p:spPr>
            <a:xfrm>
              <a:off x="1791254" y="1302080"/>
              <a:ext cx="823261" cy="1601252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8592B17-D8EE-3637-01BA-4DC8A334B46A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2202885" y="2903332"/>
              <a:ext cx="113982" cy="693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224094-E85F-80BA-8575-AB855A3AE72D}"/>
                </a:ext>
              </a:extLst>
            </p:cNvPr>
            <p:cNvSpPr txBox="1"/>
            <p:nvPr/>
          </p:nvSpPr>
          <p:spPr>
            <a:xfrm>
              <a:off x="1935947" y="3619106"/>
              <a:ext cx="1360504" cy="24711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General Positive</a:t>
              </a:r>
            </a:p>
          </p:txBody>
        </p:sp>
        <p:pic>
          <p:nvPicPr>
            <p:cNvPr id="12" name="Picture 11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17F7C76-FED7-39EA-9638-ABEB40898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543" y="866337"/>
              <a:ext cx="2624457" cy="2624457"/>
            </a:xfrm>
            <a:prstGeom prst="rect">
              <a:avLst/>
            </a:prstGeom>
          </p:spPr>
        </p:pic>
        <p:pic>
          <p:nvPicPr>
            <p:cNvPr id="13" name="Picture 1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25517D2-52DC-6494-6757-CBBAFAF6C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807" y="866337"/>
              <a:ext cx="2624400" cy="2624400"/>
            </a:xfrm>
            <a:prstGeom prst="rect">
              <a:avLst/>
            </a:prstGeom>
          </p:spPr>
        </p:pic>
        <p:pic>
          <p:nvPicPr>
            <p:cNvPr id="14" name="Picture 1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649077A-D21C-A85D-D1E8-F761CD7E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5838" y="871803"/>
              <a:ext cx="2624457" cy="2624457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DDDAC3-1456-4079-0C3D-CF723F3FB49A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flipH="1" flipV="1">
              <a:off x="4972007" y="866337"/>
              <a:ext cx="8327" cy="435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490F0-3CA3-B185-E9CD-9CF1BE8E01B3}"/>
                </a:ext>
              </a:extLst>
            </p:cNvPr>
            <p:cNvSpPr txBox="1"/>
            <p:nvPr/>
          </p:nvSpPr>
          <p:spPr>
            <a:xfrm>
              <a:off x="4291755" y="580414"/>
              <a:ext cx="1360504" cy="24711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Strict Positive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0F997-125D-014F-1DB5-AEE18FA8A74D}"/>
                </a:ext>
              </a:extLst>
            </p:cNvPr>
            <p:cNvSpPr/>
            <p:nvPr/>
          </p:nvSpPr>
          <p:spPr>
            <a:xfrm>
              <a:off x="4799523" y="1311004"/>
              <a:ext cx="871316" cy="886096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D187317-EED6-483D-0FB4-E2BFED3326BD}"/>
                </a:ext>
              </a:extLst>
            </p:cNvPr>
            <p:cNvSpPr/>
            <p:nvPr/>
          </p:nvSpPr>
          <p:spPr>
            <a:xfrm>
              <a:off x="7012292" y="1396474"/>
              <a:ext cx="823261" cy="1601252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A7CAC2-5025-676D-ABB3-67B1692DF0C8}"/>
                </a:ext>
              </a:extLst>
            </p:cNvPr>
            <p:cNvSpPr/>
            <p:nvPr/>
          </p:nvSpPr>
          <p:spPr>
            <a:xfrm>
              <a:off x="9791862" y="1373071"/>
              <a:ext cx="871316" cy="886096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AA15C2-DBDA-8DC8-4E1E-D442A63F8CBE}"/>
                </a:ext>
              </a:extLst>
            </p:cNvPr>
            <p:cNvSpPr txBox="1"/>
            <p:nvPr/>
          </p:nvSpPr>
          <p:spPr>
            <a:xfrm>
              <a:off x="7012292" y="3640743"/>
              <a:ext cx="1360504" cy="24711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General Negative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15AB7F-33AA-4F94-14F6-B65D99AE5361}"/>
                </a:ext>
              </a:extLst>
            </p:cNvPr>
            <p:cNvSpPr txBox="1"/>
            <p:nvPr/>
          </p:nvSpPr>
          <p:spPr>
            <a:xfrm>
              <a:off x="9519267" y="509857"/>
              <a:ext cx="1360504" cy="24711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771" dirty="0"/>
                <a:t>Strict Negative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2437720-4224-927B-0722-B78C41EBE5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9519" y="830930"/>
              <a:ext cx="8327" cy="435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98E776-729B-4AC3-42F0-BEF0CF7B0FD4}"/>
                </a:ext>
              </a:extLst>
            </p:cNvPr>
            <p:cNvCxnSpPr>
              <a:cxnSpLocks/>
            </p:cNvCxnSpPr>
            <p:nvPr/>
          </p:nvCxnSpPr>
          <p:spPr>
            <a:xfrm>
              <a:off x="7450198" y="2925969"/>
              <a:ext cx="113982" cy="693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5283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2B5405-D51E-5ECB-C9D7-7D4E10201C5B}"/>
                  </a:ext>
                </a:extLst>
              </p:cNvPr>
              <p:cNvSpPr txBox="1"/>
              <p:nvPr/>
            </p:nvSpPr>
            <p:spPr>
              <a:xfrm>
                <a:off x="560184" y="4760398"/>
                <a:ext cx="7483864" cy="2803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21874" indent="-421874">
                  <a:buFont typeface="Arial" panose="020B0604020202020204" pitchFamily="34" charset="0"/>
                  <a:buChar char="•"/>
                </a:pPr>
                <a:r>
                  <a:rPr lang="en-US" sz="2362" b="1" dirty="0"/>
                  <a:t>For N PN-pairs,</a:t>
                </a:r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endParaRPr lang="en-US" sz="2362" b="1" dirty="0"/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r>
                  <a:rPr lang="en-US" sz="2362" b="1" dirty="0"/>
                  <a:t>strict positive clause, (0,20,0,0)</a:t>
                </a:r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endParaRPr lang="en-US" sz="2362" b="1" dirty="0"/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r>
                  <a:rPr lang="en-US" sz="2362" b="1" dirty="0"/>
                  <a:t>General positive clause, (0, X, 0, Y), X + Y = N</a:t>
                </a:r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endParaRPr lang="en-US" sz="2362" b="1" dirty="0"/>
              </a:p>
              <a:p>
                <a:pPr marL="1096873" lvl="1" indent="-421874">
                  <a:buFont typeface="Arial" panose="020B0604020202020204" pitchFamily="34" charset="0"/>
                  <a:buChar char="•"/>
                </a:pPr>
                <a:r>
                  <a:rPr lang="en-US" sz="2362" b="1" dirty="0"/>
                  <a:t>Positive Accuracy: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362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62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362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362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362" b="1">
                            <a:latin typeface="Cambria Math" panose="02040503050406030204" pitchFamily="18" charset="0"/>
                          </a:rPr>
                          <m:t>𝐘</m:t>
                        </m:r>
                        <m:r>
                          <a:rPr lang="en-US" sz="2362" b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362" b="1" i="1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  <m:r>
                      <a:rPr lang="en-US" sz="2362" b="1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362" b="1" i="1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362" b="1" i="1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endParaRPr lang="en-US" sz="2362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2B5405-D51E-5ECB-C9D7-7D4E10201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84" y="4760398"/>
                <a:ext cx="7483864" cy="2803203"/>
              </a:xfrm>
              <a:prstGeom prst="rect">
                <a:avLst/>
              </a:prstGeom>
              <a:blipFill>
                <a:blip r:embed="rId2"/>
                <a:stretch>
                  <a:fillRect l="-1186" t="-1351"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9" y="-445832"/>
            <a:ext cx="3874833" cy="3874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4374A0-D5B1-9FD4-38B5-18B0CACFB9A2}"/>
              </a:ext>
            </a:extLst>
          </p:cNvPr>
          <p:cNvSpPr/>
          <p:nvPr/>
        </p:nvSpPr>
        <p:spPr>
          <a:xfrm>
            <a:off x="2644666" y="288747"/>
            <a:ext cx="1215489" cy="2364140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592B17-D8EE-3637-01BA-4DC8A334B46A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252411" y="2652888"/>
            <a:ext cx="168286" cy="102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224094-E85F-80BA-8575-AB855A3AE72D}"/>
              </a:ext>
            </a:extLst>
          </p:cNvPr>
          <p:cNvSpPr txBox="1"/>
          <p:nvPr/>
        </p:nvSpPr>
        <p:spPr>
          <a:xfrm>
            <a:off x="2858294" y="3709679"/>
            <a:ext cx="20086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General Positive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7F7C76-FED7-39EA-9638-ABEB40898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830" y="-354597"/>
            <a:ext cx="3874833" cy="3874833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5517D2-52DC-6494-6757-CBBAFAF6C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57" y="-354598"/>
            <a:ext cx="3874749" cy="3874749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649077A-D21C-A85D-D1E8-F761CD7E9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952" y="-346527"/>
            <a:ext cx="3874833" cy="387483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DDDAC3-1456-4079-0C3D-CF723F3FB49A}"/>
              </a:ext>
            </a:extLst>
          </p:cNvPr>
          <p:cNvCxnSpPr>
            <a:cxnSpLocks/>
            <a:endCxn id="13" idx="0"/>
          </p:cNvCxnSpPr>
          <p:nvPr/>
        </p:nvCxnSpPr>
        <p:spPr>
          <a:xfrm flipH="1" flipV="1">
            <a:off x="7340833" y="-354598"/>
            <a:ext cx="12294" cy="643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B490F0-3CA3-B185-E9CD-9CF1BE8E01B3}"/>
              </a:ext>
            </a:extLst>
          </p:cNvPr>
          <p:cNvSpPr txBox="1"/>
          <p:nvPr/>
        </p:nvSpPr>
        <p:spPr>
          <a:xfrm>
            <a:off x="6336486" y="-776743"/>
            <a:ext cx="20086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Strict Positive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0F997-125D-014F-1DB5-AEE18FA8A74D}"/>
              </a:ext>
            </a:extLst>
          </p:cNvPr>
          <p:cNvSpPr/>
          <p:nvPr/>
        </p:nvSpPr>
        <p:spPr>
          <a:xfrm>
            <a:off x="7086170" y="301922"/>
            <a:ext cx="1286440" cy="1308261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187317-EED6-483D-0FB4-E2BFED3326BD}"/>
              </a:ext>
            </a:extLst>
          </p:cNvPr>
          <p:cNvSpPr/>
          <p:nvPr/>
        </p:nvSpPr>
        <p:spPr>
          <a:xfrm>
            <a:off x="10353175" y="428114"/>
            <a:ext cx="1215489" cy="2364140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A7CAC2-5025-676D-ABB3-67B1692DF0C8}"/>
              </a:ext>
            </a:extLst>
          </p:cNvPr>
          <p:cNvSpPr/>
          <p:nvPr/>
        </p:nvSpPr>
        <p:spPr>
          <a:xfrm>
            <a:off x="14457022" y="393559"/>
            <a:ext cx="1286440" cy="1308261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A15C2-DBDA-8DC8-4E1E-D442A63F8CBE}"/>
              </a:ext>
            </a:extLst>
          </p:cNvPr>
          <p:cNvSpPr txBox="1"/>
          <p:nvPr/>
        </p:nvSpPr>
        <p:spPr>
          <a:xfrm>
            <a:off x="10353174" y="3741624"/>
            <a:ext cx="20086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General Negative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15AB7F-33AA-4F94-14F6-B65D99AE5361}"/>
              </a:ext>
            </a:extLst>
          </p:cNvPr>
          <p:cNvSpPr txBox="1"/>
          <p:nvPr/>
        </p:nvSpPr>
        <p:spPr>
          <a:xfrm>
            <a:off x="14054554" y="-880917"/>
            <a:ext cx="2008692" cy="364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71" dirty="0"/>
              <a:t>Strict Negative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437720-4224-927B-0722-B78C41EBE524}"/>
              </a:ext>
            </a:extLst>
          </p:cNvPr>
          <p:cNvCxnSpPr>
            <a:cxnSpLocks/>
          </p:cNvCxnSpPr>
          <p:nvPr/>
        </p:nvCxnSpPr>
        <p:spPr>
          <a:xfrm flipH="1" flipV="1">
            <a:off x="15058900" y="-406872"/>
            <a:ext cx="12294" cy="643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98E776-729B-4AC3-42F0-BEF0CF7B0FD4}"/>
              </a:ext>
            </a:extLst>
          </p:cNvPr>
          <p:cNvCxnSpPr>
            <a:cxnSpLocks/>
          </p:cNvCxnSpPr>
          <p:nvPr/>
        </p:nvCxnSpPr>
        <p:spPr>
          <a:xfrm>
            <a:off x="10999713" y="2686310"/>
            <a:ext cx="168286" cy="102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D7DA03-F41B-C912-8C9C-3E74E19049BC}"/>
              </a:ext>
            </a:extLst>
          </p:cNvPr>
          <p:cNvSpPr txBox="1"/>
          <p:nvPr/>
        </p:nvSpPr>
        <p:spPr>
          <a:xfrm>
            <a:off x="8619934" y="5570811"/>
            <a:ext cx="7483864" cy="1182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362" dirty="0"/>
              <a:t>Predicate evaluation: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362" dirty="0"/>
              <a:t>Keep invented clause with positive accuracy equal to 100%. </a:t>
            </a:r>
          </a:p>
        </p:txBody>
      </p:sp>
    </p:spTree>
    <p:extLst>
      <p:ext uri="{BB962C8B-B14F-4D97-AF65-F5344CB8AC3E}">
        <p14:creationId xmlns:p14="http://schemas.microsoft.com/office/powerpoint/2010/main" val="4107757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495" y="-809847"/>
            <a:ext cx="3108329" cy="1007580"/>
          </a:xfrm>
        </p:spPr>
        <p:txBody>
          <a:bodyPr>
            <a:normAutofit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8188641" y="4791303"/>
            <a:ext cx="2397947" cy="15236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8632232" y="4452309"/>
            <a:ext cx="162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9657828" y="4273239"/>
            <a:ext cx="525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A8CB21A-ABEB-AAAA-F58A-14A726008D19}"/>
              </a:ext>
            </a:extLst>
          </p:cNvPr>
          <p:cNvGrpSpPr/>
          <p:nvPr/>
        </p:nvGrpSpPr>
        <p:grpSpPr>
          <a:xfrm>
            <a:off x="1964169" y="1793654"/>
            <a:ext cx="12140403" cy="3521526"/>
            <a:chOff x="1330348" y="2321366"/>
            <a:chExt cx="8222797" cy="23851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E0070A-08A5-097B-7ADF-21BF80EF4DFA}"/>
                </a:ext>
              </a:extLst>
            </p:cNvPr>
            <p:cNvSpPr/>
            <p:nvPr/>
          </p:nvSpPr>
          <p:spPr>
            <a:xfrm>
              <a:off x="4488808" y="2460006"/>
              <a:ext cx="851263" cy="1358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Beam searched Clauses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B438E-6DE1-45E3-2959-3725B5BAE041}"/>
                </a:ext>
              </a:extLst>
            </p:cNvPr>
            <p:cNvSpPr/>
            <p:nvPr/>
          </p:nvSpPr>
          <p:spPr>
            <a:xfrm>
              <a:off x="6017064" y="2321366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Clauses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3FCC9A-ACAB-60A0-32C9-007AB21F20ED}"/>
                </a:ext>
              </a:extLst>
            </p:cNvPr>
            <p:cNvSpPr/>
            <p:nvPr/>
          </p:nvSpPr>
          <p:spPr>
            <a:xfrm>
              <a:off x="7953199" y="2472341"/>
              <a:ext cx="851263" cy="141666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312689-7B55-C20C-9B18-A75BA3503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46" y="289761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5DAF8D-7F55-04BE-7658-978E1E2DC186}"/>
                </a:ext>
              </a:extLst>
            </p:cNvPr>
            <p:cNvCxnSpPr>
              <a:cxnSpLocks/>
            </p:cNvCxnSpPr>
            <p:nvPr/>
          </p:nvCxnSpPr>
          <p:spPr>
            <a:xfrm>
              <a:off x="8804462" y="3190613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D9E762-3E20-CF5A-4DBA-6EEDD73A7FD9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49" y="2689392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884774-BD0B-7EF2-09BE-302B74426EB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664" y="2640972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row: U-Turn 31">
              <a:extLst>
                <a:ext uri="{FF2B5EF4-FFF2-40B4-BE49-F238E27FC236}">
                  <a16:creationId xmlns:a16="http://schemas.microsoft.com/office/drawing/2014/main" id="{7BECF8B5-D04E-FF64-2509-121D672BC08E}"/>
                </a:ext>
              </a:extLst>
            </p:cNvPr>
            <p:cNvSpPr/>
            <p:nvPr/>
          </p:nvSpPr>
          <p:spPr>
            <a:xfrm rot="10800000">
              <a:off x="8160164" y="3970506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F6B4-EB1E-860C-739E-06B2963664C5}"/>
                </a:ext>
              </a:extLst>
            </p:cNvPr>
            <p:cNvSpPr txBox="1"/>
            <p:nvPr/>
          </p:nvSpPr>
          <p:spPr>
            <a:xfrm>
              <a:off x="8321123" y="4490162"/>
              <a:ext cx="36888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train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CCD0B403-BD5C-B873-6633-6DE6980143AD}"/>
                </a:ext>
              </a:extLst>
            </p:cNvPr>
            <p:cNvCxnSpPr>
              <a:cxnSpLocks/>
              <a:stCxn id="4" idx="0"/>
              <a:endCxn id="8" idx="0"/>
            </p:cNvCxnSpPr>
            <p:nvPr/>
          </p:nvCxnSpPr>
          <p:spPr>
            <a:xfrm rot="16200000" flipH="1">
              <a:off x="6640467" y="733978"/>
              <a:ext cx="12335" cy="3464391"/>
            </a:xfrm>
            <a:prstGeom prst="bentConnector3">
              <a:avLst>
                <a:gd name="adj1" fmla="val -18532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67729-F8CC-4700-5E1A-E55C06293D1D}"/>
                </a:ext>
              </a:extLst>
            </p:cNvPr>
            <p:cNvSpPr/>
            <p:nvPr/>
          </p:nvSpPr>
          <p:spPr>
            <a:xfrm>
              <a:off x="6024851" y="3088901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Predicates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EF2A88C-BEF4-B843-12EC-15FEB85B2E99}"/>
                </a:ext>
              </a:extLst>
            </p:cNvPr>
            <p:cNvCxnSpPr>
              <a:cxnSpLocks/>
            </p:cNvCxnSpPr>
            <p:nvPr/>
          </p:nvCxnSpPr>
          <p:spPr>
            <a:xfrm>
              <a:off x="7193817" y="3346971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94087-F6F8-B816-B49D-7C2252D19C21}"/>
                </a:ext>
              </a:extLst>
            </p:cNvPr>
            <p:cNvSpPr txBox="1"/>
            <p:nvPr/>
          </p:nvSpPr>
          <p:spPr>
            <a:xfrm>
              <a:off x="1804687" y="3527532"/>
              <a:ext cx="770796" cy="370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Update Language</a:t>
              </a:r>
            </a:p>
          </p:txBody>
        </p:sp>
        <p:cxnSp>
          <p:nvCxnSpPr>
            <p:cNvPr id="26" name="Connector: Elbow 36">
              <a:extLst>
                <a:ext uri="{FF2B5EF4-FFF2-40B4-BE49-F238E27FC236}">
                  <a16:creationId xmlns:a16="http://schemas.microsoft.com/office/drawing/2014/main" id="{32DC086B-5B77-98DC-2239-62CB908906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1636" y="3497497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FB5295-5DC7-F2A0-9BB1-3A7515742613}"/>
                </a:ext>
              </a:extLst>
            </p:cNvPr>
            <p:cNvSpPr txBox="1"/>
            <p:nvPr/>
          </p:nvSpPr>
          <p:spPr>
            <a:xfrm>
              <a:off x="7131424" y="3604476"/>
              <a:ext cx="679839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Eval. Score</a:t>
              </a:r>
            </a:p>
          </p:txBody>
        </p:sp>
        <p:cxnSp>
          <p:nvCxnSpPr>
            <p:cNvPr id="51" name="Connector: Elbow 36">
              <a:extLst>
                <a:ext uri="{FF2B5EF4-FFF2-40B4-BE49-F238E27FC236}">
                  <a16:creationId xmlns:a16="http://schemas.microsoft.com/office/drawing/2014/main" id="{0C74E3CB-B73B-9F25-8229-61D250401226}"/>
                </a:ext>
              </a:extLst>
            </p:cNvPr>
            <p:cNvCxnSpPr>
              <a:cxnSpLocks/>
              <a:stCxn id="14" idx="2"/>
              <a:endCxn id="78" idx="2"/>
            </p:cNvCxnSpPr>
            <p:nvPr/>
          </p:nvCxnSpPr>
          <p:spPr>
            <a:xfrm rot="5400000" flipH="1">
              <a:off x="3931836" y="1180805"/>
              <a:ext cx="386334" cy="4738046"/>
            </a:xfrm>
            <a:prstGeom prst="bentConnector3">
              <a:avLst>
                <a:gd name="adj1" fmla="val -11486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CB6719-258A-37E9-7F86-68149F397D92}"/>
                </a:ext>
              </a:extLst>
            </p:cNvPr>
            <p:cNvSpPr txBox="1"/>
            <p:nvPr/>
          </p:nvSpPr>
          <p:spPr>
            <a:xfrm>
              <a:off x="5505317" y="4244775"/>
              <a:ext cx="976373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Good Predicates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547D960-7A20-562B-CBC6-E935442E3D2C}"/>
                </a:ext>
              </a:extLst>
            </p:cNvPr>
            <p:cNvSpPr/>
            <p:nvPr/>
          </p:nvSpPr>
          <p:spPr>
            <a:xfrm>
              <a:off x="1330348" y="2450764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Images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C779CA-FE66-F812-6D49-203F094516E7}"/>
                </a:ext>
              </a:extLst>
            </p:cNvPr>
            <p:cNvSpPr/>
            <p:nvPr/>
          </p:nvSpPr>
          <p:spPr>
            <a:xfrm>
              <a:off x="1330348" y="2947161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Languages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C24FACE-FCBC-FE43-193B-96CAE9009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025" y="290897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BE776D9-9FCE-CC94-6A4F-ABAACBCB95F2}"/>
                </a:ext>
              </a:extLst>
            </p:cNvPr>
            <p:cNvSpPr/>
            <p:nvPr/>
          </p:nvSpPr>
          <p:spPr>
            <a:xfrm>
              <a:off x="2926011" y="2689392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Clause Generator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F25D36-1A87-0BAC-412E-648881F450C8}"/>
                </a:ext>
              </a:extLst>
            </p:cNvPr>
            <p:cNvCxnSpPr>
              <a:cxnSpLocks/>
            </p:cNvCxnSpPr>
            <p:nvPr/>
          </p:nvCxnSpPr>
          <p:spPr>
            <a:xfrm>
              <a:off x="5458163" y="3373193"/>
              <a:ext cx="398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250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58" y="-1340711"/>
            <a:ext cx="15525571" cy="1957104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34638D6-ED44-2082-29A7-2330B11B2C6D}"/>
              </a:ext>
            </a:extLst>
          </p:cNvPr>
          <p:cNvGrpSpPr/>
          <p:nvPr/>
        </p:nvGrpSpPr>
        <p:grpSpPr>
          <a:xfrm>
            <a:off x="1732815" y="1129024"/>
            <a:ext cx="11697914" cy="5011310"/>
            <a:chOff x="1316868" y="1793669"/>
            <a:chExt cx="7923096" cy="3394203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74981AE0-8924-4CCB-D300-B87F803DA7E1}"/>
                </a:ext>
              </a:extLst>
            </p:cNvPr>
            <p:cNvGrpSpPr/>
            <p:nvPr/>
          </p:nvGrpSpPr>
          <p:grpSpPr>
            <a:xfrm>
              <a:off x="1316868" y="2196804"/>
              <a:ext cx="6325714" cy="2774705"/>
              <a:chOff x="1894181" y="1417071"/>
              <a:chExt cx="6325714" cy="277470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61A92EF-BBE5-981D-20D8-90EFDFF15D03}"/>
                  </a:ext>
                </a:extLst>
              </p:cNvPr>
              <p:cNvSpPr/>
              <p:nvPr/>
            </p:nvSpPr>
            <p:spPr>
              <a:xfrm>
                <a:off x="4953226" y="2497730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71" dirty="0">
                    <a:solidFill>
                      <a:sysClr val="windowText" lastClr="000000"/>
                    </a:solidFill>
                  </a:rPr>
                  <a:t>Clauses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2B9455-F457-EB71-0175-DA8B8C276C7F}"/>
                  </a:ext>
                </a:extLst>
              </p:cNvPr>
              <p:cNvSpPr/>
              <p:nvPr/>
            </p:nvSpPr>
            <p:spPr>
              <a:xfrm>
                <a:off x="6730685" y="1417071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71" dirty="0">
                    <a:solidFill>
                      <a:sysClr val="windowText" lastClr="000000"/>
                    </a:solidFill>
                  </a:rPr>
                  <a:t>Sufficient Clauses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6CCE5C-DB97-6E78-3F24-1A5BB089E8D5}"/>
                  </a:ext>
                </a:extLst>
              </p:cNvPr>
              <p:cNvSpPr/>
              <p:nvPr/>
            </p:nvSpPr>
            <p:spPr>
              <a:xfrm>
                <a:off x="6853604" y="3589328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71" dirty="0">
                    <a:solidFill>
                      <a:sysClr val="windowText" lastClr="000000"/>
                    </a:solidFill>
                  </a:rPr>
                  <a:t>Necessary Clauses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7F3ACE-87B2-87D4-CDE2-4CC72376DF3D}"/>
                  </a:ext>
                </a:extLst>
              </p:cNvPr>
              <p:cNvSpPr/>
              <p:nvPr/>
            </p:nvSpPr>
            <p:spPr>
              <a:xfrm>
                <a:off x="1894181" y="2497729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71" dirty="0">
                    <a:solidFill>
                      <a:sysClr val="windowText" lastClr="000000"/>
                    </a:solidFill>
                  </a:rPr>
                  <a:t>Sufficient and Necessary Clauses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729C8F-B781-2A41-4389-2EE710CDE609}"/>
                  </a:ext>
                </a:extLst>
              </p:cNvPr>
              <p:cNvSpPr txBox="1"/>
              <p:nvPr/>
            </p:nvSpPr>
            <p:spPr>
              <a:xfrm>
                <a:off x="5198927" y="1737684"/>
                <a:ext cx="687616" cy="216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76" dirty="0"/>
                  <a:t>extend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A446F4-66D6-4404-1F87-18064F5DA0F0}"/>
                  </a:ext>
                </a:extLst>
              </p:cNvPr>
              <p:cNvSpPr txBox="1"/>
              <p:nvPr/>
            </p:nvSpPr>
            <p:spPr>
              <a:xfrm>
                <a:off x="5481490" y="3736011"/>
                <a:ext cx="560226" cy="216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76" dirty="0"/>
                  <a:t>cluster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C2CE052-C790-91F7-DC79-2A33D3EBF97B}"/>
                  </a:ext>
                </a:extLst>
              </p:cNvPr>
              <p:cNvCxnSpPr>
                <a:cxnSpLocks/>
                <a:endCxn id="9" idx="3"/>
              </p:cNvCxnSpPr>
              <p:nvPr/>
            </p:nvCxnSpPr>
            <p:spPr>
              <a:xfrm flipH="1">
                <a:off x="3260472" y="2798953"/>
                <a:ext cx="169275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D268CD-6F7C-4CB1-9AC5-A6639A93AB3B}"/>
                  </a:ext>
                </a:extLst>
              </p:cNvPr>
              <p:cNvSpPr txBox="1"/>
              <p:nvPr/>
            </p:nvSpPr>
            <p:spPr>
              <a:xfrm>
                <a:off x="6569827" y="2337727"/>
                <a:ext cx="560226" cy="216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76" dirty="0"/>
                  <a:t>cluster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9CB7EA6-08E3-EE78-0C45-F23C47B36629}"/>
                  </a:ext>
                </a:extLst>
              </p:cNvPr>
              <p:cNvSpPr txBox="1"/>
              <p:nvPr/>
            </p:nvSpPr>
            <p:spPr>
              <a:xfrm>
                <a:off x="6622234" y="3164993"/>
                <a:ext cx="679481" cy="216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76" dirty="0"/>
                  <a:t>extend</a:t>
                </a:r>
              </a:p>
            </p:txBody>
          </p:sp>
          <p:cxnSp>
            <p:nvCxnSpPr>
              <p:cNvPr id="100" name="Curved Connector 99">
                <a:extLst>
                  <a:ext uri="{FF2B5EF4-FFF2-40B4-BE49-F238E27FC236}">
                    <a16:creationId xmlns:a16="http://schemas.microsoft.com/office/drawing/2014/main" id="{2B655267-3BC7-1E2F-669F-BE4A3722F77E}"/>
                  </a:ext>
                </a:extLst>
              </p:cNvPr>
              <p:cNvCxnSpPr>
                <a:stCxn id="4" idx="0"/>
                <a:endCxn id="7" idx="1"/>
              </p:cNvCxnSpPr>
              <p:nvPr/>
            </p:nvCxnSpPr>
            <p:spPr>
              <a:xfrm rot="5400000" flipH="1" flipV="1">
                <a:off x="5793811" y="1560857"/>
                <a:ext cx="779435" cy="1094313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Curved Connector 101">
                <a:extLst>
                  <a:ext uri="{FF2B5EF4-FFF2-40B4-BE49-F238E27FC236}">
                    <a16:creationId xmlns:a16="http://schemas.microsoft.com/office/drawing/2014/main" id="{ADA599BF-A25B-4AE9-24AB-C1934257C949}"/>
                  </a:ext>
                </a:extLst>
              </p:cNvPr>
              <p:cNvCxnSpPr>
                <a:cxnSpLocks/>
                <a:stCxn id="7" idx="2"/>
                <a:endCxn id="4" idx="3"/>
              </p:cNvCxnSpPr>
              <p:nvPr/>
            </p:nvCxnSpPr>
            <p:spPr>
              <a:xfrm rot="5400000">
                <a:off x="6476957" y="1862079"/>
                <a:ext cx="779435" cy="1094314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Curved Connector 104">
                <a:extLst>
                  <a:ext uri="{FF2B5EF4-FFF2-40B4-BE49-F238E27FC236}">
                    <a16:creationId xmlns:a16="http://schemas.microsoft.com/office/drawing/2014/main" id="{B7AB61ED-44A7-C6B1-8595-0A62CE6D3DA7}"/>
                  </a:ext>
                </a:extLst>
              </p:cNvPr>
              <p:cNvCxnSpPr>
                <a:cxnSpLocks/>
                <a:stCxn id="4" idx="2"/>
                <a:endCxn id="8" idx="1"/>
              </p:cNvCxnSpPr>
              <p:nvPr/>
            </p:nvCxnSpPr>
            <p:spPr>
              <a:xfrm rot="16200000" flipH="1">
                <a:off x="5849801" y="2886749"/>
                <a:ext cx="790374" cy="1217232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Curved Connector 107">
                <a:extLst>
                  <a:ext uri="{FF2B5EF4-FFF2-40B4-BE49-F238E27FC236}">
                    <a16:creationId xmlns:a16="http://schemas.microsoft.com/office/drawing/2014/main" id="{7A672106-4295-CD44-ABA5-7C5A2156D51E}"/>
                  </a:ext>
                </a:extLst>
              </p:cNvPr>
              <p:cNvCxnSpPr>
                <a:cxnSpLocks/>
                <a:stCxn id="8" idx="0"/>
                <a:endCxn id="4" idx="3"/>
              </p:cNvCxnSpPr>
              <p:nvPr/>
            </p:nvCxnSpPr>
            <p:spPr>
              <a:xfrm rot="16200000" flipV="1">
                <a:off x="6532947" y="2585524"/>
                <a:ext cx="790374" cy="1217233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3" name="Curved Connector 152">
              <a:extLst>
                <a:ext uri="{FF2B5EF4-FFF2-40B4-BE49-F238E27FC236}">
                  <a16:creationId xmlns:a16="http://schemas.microsoft.com/office/drawing/2014/main" id="{10791A51-9659-81C0-7A10-134E7C100E30}"/>
                </a:ext>
              </a:extLst>
            </p:cNvPr>
            <p:cNvCxnSpPr>
              <a:cxnSpLocks/>
              <a:stCxn id="7" idx="3"/>
              <a:endCxn id="7" idx="0"/>
            </p:cNvCxnSpPr>
            <p:nvPr/>
          </p:nvCxnSpPr>
          <p:spPr>
            <a:xfrm flipH="1" flipV="1">
              <a:off x="6836518" y="2196804"/>
              <a:ext cx="683145" cy="301224"/>
            </a:xfrm>
            <a:prstGeom prst="curvedConnector4">
              <a:avLst>
                <a:gd name="adj1" fmla="val -80230"/>
                <a:gd name="adj2" fmla="val 329499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8E3E36F-2E30-3084-B34C-9D9C71A3A4E2}"/>
                </a:ext>
              </a:extLst>
            </p:cNvPr>
            <p:cNvSpPr txBox="1"/>
            <p:nvPr/>
          </p:nvSpPr>
          <p:spPr>
            <a:xfrm>
              <a:off x="8178226" y="1793669"/>
              <a:ext cx="687616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extend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D1F7A96-3AF6-1DDA-A1DD-46598F05465A}"/>
                </a:ext>
              </a:extLst>
            </p:cNvPr>
            <p:cNvSpPr txBox="1"/>
            <p:nvPr/>
          </p:nvSpPr>
          <p:spPr>
            <a:xfrm>
              <a:off x="8552348" y="4971509"/>
              <a:ext cx="687616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cluster</a:t>
              </a:r>
            </a:p>
          </p:txBody>
        </p:sp>
        <p:cxnSp>
          <p:nvCxnSpPr>
            <p:cNvPr id="162" name="Curved Connector 161">
              <a:extLst>
                <a:ext uri="{FF2B5EF4-FFF2-40B4-BE49-F238E27FC236}">
                  <a16:creationId xmlns:a16="http://schemas.microsoft.com/office/drawing/2014/main" id="{AC511B0C-A3A4-26E3-9F54-98B0F2C37CFB}"/>
                </a:ext>
              </a:extLst>
            </p:cNvPr>
            <p:cNvCxnSpPr>
              <a:cxnSpLocks/>
              <a:stCxn id="8" idx="2"/>
              <a:endCxn id="8" idx="3"/>
            </p:cNvCxnSpPr>
            <p:nvPr/>
          </p:nvCxnSpPr>
          <p:spPr>
            <a:xfrm rot="5400000" flipH="1" flipV="1">
              <a:off x="7150397" y="4479324"/>
              <a:ext cx="301224" cy="683145"/>
            </a:xfrm>
            <a:prstGeom prst="curvedConnector4">
              <a:avLst>
                <a:gd name="adj1" fmla="val -240472"/>
                <a:gd name="adj2" fmla="val 210871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4963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10" y="-1153267"/>
            <a:ext cx="15525571" cy="433591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6364898" y="3427631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B9455-F457-EB71-0175-DA8B8C276C7F}"/>
              </a:ext>
            </a:extLst>
          </p:cNvPr>
          <p:cNvSpPr/>
          <p:nvPr/>
        </p:nvSpPr>
        <p:spPr>
          <a:xfrm>
            <a:off x="8315796" y="1324852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7F3ACE-87B2-87D4-CDE2-4CC72376DF3D}"/>
              </a:ext>
            </a:extLst>
          </p:cNvPr>
          <p:cNvSpPr/>
          <p:nvPr/>
        </p:nvSpPr>
        <p:spPr>
          <a:xfrm>
            <a:off x="6298561" y="6255971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6431232" y="2615056"/>
            <a:ext cx="1015219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D268CD-6F7C-4CB1-9AC5-A6639A93AB3B}"/>
              </a:ext>
            </a:extLst>
          </p:cNvPr>
          <p:cNvSpPr txBox="1"/>
          <p:nvPr/>
        </p:nvSpPr>
        <p:spPr>
          <a:xfrm>
            <a:off x="10381669" y="1227293"/>
            <a:ext cx="827136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cluster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CB7EA6-08E3-EE78-0C45-F23C47B36629}"/>
              </a:ext>
            </a:extLst>
          </p:cNvPr>
          <p:cNvSpPr txBox="1"/>
          <p:nvPr/>
        </p:nvSpPr>
        <p:spPr>
          <a:xfrm>
            <a:off x="7487879" y="2380911"/>
            <a:ext cx="1003207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2B655267-3BC7-1E2F-669F-BE4A3722F77E}"/>
              </a:ext>
            </a:extLst>
          </p:cNvPr>
          <p:cNvCxnSpPr>
            <a:stCxn id="4" idx="0"/>
            <a:endCxn id="7" idx="1"/>
          </p:cNvCxnSpPr>
          <p:nvPr/>
        </p:nvCxnSpPr>
        <p:spPr>
          <a:xfrm rot="5400000" flipH="1" flipV="1">
            <a:off x="7015634" y="2127469"/>
            <a:ext cx="1658043" cy="942280"/>
          </a:xfrm>
          <a:prstGeom prst="curvedConnector2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ADA599BF-A25B-4AE9-24AB-C1934257C949}"/>
              </a:ext>
            </a:extLst>
          </p:cNvPr>
          <p:cNvCxnSpPr>
            <a:cxnSpLocks/>
            <a:stCxn id="7" idx="3"/>
            <a:endCxn id="74" idx="1"/>
          </p:cNvCxnSpPr>
          <p:nvPr/>
        </p:nvCxnSpPr>
        <p:spPr>
          <a:xfrm flipV="1">
            <a:off x="10333032" y="1707983"/>
            <a:ext cx="1003207" cy="61605"/>
          </a:xfrm>
          <a:prstGeom prst="curvedConnector3">
            <a:avLst>
              <a:gd name="adj1" fmla="val 50000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B7AB61ED-44A7-C6B1-8595-0A62CE6D3DA7}"/>
              </a:ext>
            </a:extLst>
          </p:cNvPr>
          <p:cNvCxnSpPr>
            <a:cxnSpLocks/>
            <a:stCxn id="4" idx="0"/>
            <a:endCxn id="15" idx="3"/>
          </p:cNvCxnSpPr>
          <p:nvPr/>
        </p:nvCxnSpPr>
        <p:spPr>
          <a:xfrm rot="16200000" flipV="1">
            <a:off x="5867964" y="1922077"/>
            <a:ext cx="1523000" cy="1488108"/>
          </a:xfrm>
          <a:prstGeom prst="curvedConnector2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Curved Connector 161">
            <a:extLst>
              <a:ext uri="{FF2B5EF4-FFF2-40B4-BE49-F238E27FC236}">
                <a16:creationId xmlns:a16="http://schemas.microsoft.com/office/drawing/2014/main" id="{AC511B0C-A3A4-26E3-9F54-98B0F2C37CFB}"/>
              </a:ext>
            </a:extLst>
          </p:cNvPr>
          <p:cNvCxnSpPr>
            <a:cxnSpLocks/>
            <a:stCxn id="15" idx="1"/>
            <a:endCxn id="4" idx="1"/>
          </p:cNvCxnSpPr>
          <p:nvPr/>
        </p:nvCxnSpPr>
        <p:spPr>
          <a:xfrm rot="10800000" flipH="1" flipV="1">
            <a:off x="3868170" y="1904630"/>
            <a:ext cx="2496725" cy="1967737"/>
          </a:xfrm>
          <a:prstGeom prst="curvedConnector3">
            <a:avLst>
              <a:gd name="adj1" fmla="val -13518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7378927" y="4961303"/>
            <a:ext cx="1003207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FF8D9CD6-0D16-ED2B-C9A5-AD4BD79E9F62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6370914" y="5253369"/>
            <a:ext cx="1938865" cy="6633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AEB451-F5AE-AE5A-8969-5051BE0912B1}"/>
              </a:ext>
            </a:extLst>
          </p:cNvPr>
          <p:cNvSpPr txBox="1"/>
          <p:nvPr/>
        </p:nvSpPr>
        <p:spPr>
          <a:xfrm>
            <a:off x="6472659" y="1107654"/>
            <a:ext cx="1015219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083B37-9260-E118-9C5B-F1A694202E0F}"/>
              </a:ext>
            </a:extLst>
          </p:cNvPr>
          <p:cNvSpPr/>
          <p:nvPr/>
        </p:nvSpPr>
        <p:spPr>
          <a:xfrm>
            <a:off x="3868172" y="1459894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CA294EA-8FF6-D54B-4D7A-E178A0305EF5}"/>
              </a:ext>
            </a:extLst>
          </p:cNvPr>
          <p:cNvSpPr/>
          <p:nvPr/>
        </p:nvSpPr>
        <p:spPr>
          <a:xfrm>
            <a:off x="11336240" y="1263246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New Predicate</a:t>
            </a:r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30BACD5D-7F6A-3E3D-7793-F45F880006FE}"/>
              </a:ext>
            </a:extLst>
          </p:cNvPr>
          <p:cNvCxnSpPr>
            <a:cxnSpLocks/>
            <a:stCxn id="74" idx="2"/>
            <a:endCxn id="4" idx="3"/>
          </p:cNvCxnSpPr>
          <p:nvPr/>
        </p:nvCxnSpPr>
        <p:spPr>
          <a:xfrm rot="5400000">
            <a:off x="9503672" y="1031182"/>
            <a:ext cx="1719648" cy="3962725"/>
          </a:xfrm>
          <a:prstGeom prst="curvedConnector2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C176877A-5402-3736-61B9-2D171F4904FF}"/>
              </a:ext>
            </a:extLst>
          </p:cNvPr>
          <p:cNvCxnSpPr>
            <a:cxnSpLocks/>
            <a:stCxn id="4" idx="0"/>
            <a:endCxn id="110" idx="2"/>
          </p:cNvCxnSpPr>
          <p:nvPr/>
        </p:nvCxnSpPr>
        <p:spPr>
          <a:xfrm rot="16200000" flipV="1">
            <a:off x="6026484" y="2080598"/>
            <a:ext cx="2660897" cy="3316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5950874-E4C5-94C5-21DB-4E357E61E056}"/>
              </a:ext>
            </a:extLst>
          </p:cNvPr>
          <p:cNvSpPr/>
          <p:nvPr/>
        </p:nvSpPr>
        <p:spPr>
          <a:xfrm>
            <a:off x="6331730" y="-122740"/>
            <a:ext cx="2017236" cy="889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12" name="Curved Connector 111">
            <a:extLst>
              <a:ext uri="{FF2B5EF4-FFF2-40B4-BE49-F238E27FC236}">
                <a16:creationId xmlns:a16="http://schemas.microsoft.com/office/drawing/2014/main" id="{D87CE019-56BF-E019-E8C7-08DD98256CE9}"/>
              </a:ext>
            </a:extLst>
          </p:cNvPr>
          <p:cNvCxnSpPr>
            <a:cxnSpLocks/>
            <a:stCxn id="110" idx="3"/>
            <a:endCxn id="74" idx="0"/>
          </p:cNvCxnSpPr>
          <p:nvPr/>
        </p:nvCxnSpPr>
        <p:spPr>
          <a:xfrm>
            <a:off x="8348964" y="321996"/>
            <a:ext cx="3995893" cy="941250"/>
          </a:xfrm>
          <a:prstGeom prst="curvedConnector2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4697AA2-19F5-EF1F-8AD5-8E5FA50E002C}"/>
              </a:ext>
            </a:extLst>
          </p:cNvPr>
          <p:cNvSpPr txBox="1"/>
          <p:nvPr/>
        </p:nvSpPr>
        <p:spPr>
          <a:xfrm>
            <a:off x="9651700" y="-12180"/>
            <a:ext cx="827136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249551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50" y="-1338342"/>
            <a:ext cx="15525571" cy="1957104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12080935" y="224536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13248978" y="909593"/>
            <a:ext cx="1511722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13248979" y="1899989"/>
            <a:ext cx="2442343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Remove conflict, duplicate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6A57C5-BD76-6C27-7716-2E3FEDE2166C}"/>
              </a:ext>
            </a:extLst>
          </p:cNvPr>
          <p:cNvSpPr/>
          <p:nvPr/>
        </p:nvSpPr>
        <p:spPr>
          <a:xfrm>
            <a:off x="12096927" y="2353373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95D02E-1D49-4E9A-F966-120BB0251734}"/>
              </a:ext>
            </a:extLst>
          </p:cNvPr>
          <p:cNvCxnSpPr>
            <a:cxnSpLocks/>
            <a:stCxn id="4" idx="2"/>
            <a:endCxn id="104" idx="0"/>
          </p:cNvCxnSpPr>
          <p:nvPr/>
        </p:nvCxnSpPr>
        <p:spPr>
          <a:xfrm flipH="1">
            <a:off x="12941109" y="754259"/>
            <a:ext cx="6" cy="57034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6C0D1-0AD4-ED09-C6C6-9A8615CA3A96}"/>
              </a:ext>
            </a:extLst>
          </p:cNvPr>
          <p:cNvSpPr/>
          <p:nvPr/>
        </p:nvSpPr>
        <p:spPr>
          <a:xfrm>
            <a:off x="12096926" y="3435609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41940D-07DC-1531-1C10-2FC6255190F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12957106" y="2883096"/>
            <a:ext cx="1" cy="55251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3040E-B52D-4797-ADE4-DD5BC54F3918}"/>
              </a:ext>
            </a:extLst>
          </p:cNvPr>
          <p:cNvSpPr/>
          <p:nvPr/>
        </p:nvSpPr>
        <p:spPr>
          <a:xfrm>
            <a:off x="12095935" y="4422868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 Scores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0F3B27-9251-1B7C-2A4E-61A3B2ACEC6A}"/>
              </a:ext>
            </a:extLst>
          </p:cNvPr>
          <p:cNvGrpSpPr/>
          <p:nvPr/>
        </p:nvGrpSpPr>
        <p:grpSpPr>
          <a:xfrm>
            <a:off x="399979" y="1117118"/>
            <a:ext cx="8501509" cy="4497317"/>
            <a:chOff x="2668298" y="2273922"/>
            <a:chExt cx="5758143" cy="304607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36949F-156B-0978-05E2-FF6434383F54}"/>
                </a:ext>
              </a:extLst>
            </p:cNvPr>
            <p:cNvGrpSpPr/>
            <p:nvPr/>
          </p:nvGrpSpPr>
          <p:grpSpPr>
            <a:xfrm>
              <a:off x="2668298" y="2273922"/>
              <a:ext cx="5758143" cy="2774705"/>
              <a:chOff x="4375913" y="2196804"/>
              <a:chExt cx="5758143" cy="277470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4EBE5C2-6988-0864-6356-2A30CD998B45}"/>
                  </a:ext>
                </a:extLst>
              </p:cNvPr>
              <p:cNvGrpSpPr/>
              <p:nvPr/>
            </p:nvGrpSpPr>
            <p:grpSpPr>
              <a:xfrm>
                <a:off x="4375913" y="2196804"/>
                <a:ext cx="5758143" cy="2774705"/>
                <a:chOff x="4953226" y="1417071"/>
                <a:chExt cx="5758143" cy="2774705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C539BD6-D25C-5176-321E-CDD27FE7ED4C}"/>
                    </a:ext>
                  </a:extLst>
                </p:cNvPr>
                <p:cNvSpPr/>
                <p:nvPr/>
              </p:nvSpPr>
              <p:spPr>
                <a:xfrm>
                  <a:off x="4953226" y="2497730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Clauses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EA639C-7FF7-E6B5-5D7E-452B470D8D9A}"/>
                    </a:ext>
                  </a:extLst>
                </p:cNvPr>
                <p:cNvSpPr/>
                <p:nvPr/>
              </p:nvSpPr>
              <p:spPr>
                <a:xfrm>
                  <a:off x="6730685" y="1417071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Sufficient Clauses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5586F40-66FA-9F64-AFFC-860E96EB4A21}"/>
                    </a:ext>
                  </a:extLst>
                </p:cNvPr>
                <p:cNvSpPr/>
                <p:nvPr/>
              </p:nvSpPr>
              <p:spPr>
                <a:xfrm>
                  <a:off x="6853604" y="3589328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Necessary Clauses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E013017-B30F-D9A4-C9F8-A7736516AB44}"/>
                    </a:ext>
                  </a:extLst>
                </p:cNvPr>
                <p:cNvSpPr/>
                <p:nvPr/>
              </p:nvSpPr>
              <p:spPr>
                <a:xfrm>
                  <a:off x="9345078" y="2523666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Sufficient and Necessary Clauses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344DA90-2023-3517-6965-8B7AD366FBA3}"/>
                    </a:ext>
                  </a:extLst>
                </p:cNvPr>
                <p:cNvSpPr txBox="1"/>
                <p:nvPr/>
              </p:nvSpPr>
              <p:spPr>
                <a:xfrm>
                  <a:off x="5975709" y="2013079"/>
                  <a:ext cx="68761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extend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B117E60-466F-CC33-147D-9BB91F898741}"/>
                    </a:ext>
                  </a:extLst>
                </p:cNvPr>
                <p:cNvSpPr txBox="1"/>
                <p:nvPr/>
              </p:nvSpPr>
              <p:spPr>
                <a:xfrm>
                  <a:off x="6083492" y="3498122"/>
                  <a:ext cx="56022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cluster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D81F571-90AC-0E4E-19D7-9E772BDF06A4}"/>
                    </a:ext>
                  </a:extLst>
                </p:cNvPr>
                <p:cNvSpPr txBox="1"/>
                <p:nvPr/>
              </p:nvSpPr>
              <p:spPr>
                <a:xfrm>
                  <a:off x="8711161" y="1979556"/>
                  <a:ext cx="56022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cluster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148FAF-66CB-E48C-0346-9F6DA6CEA948}"/>
                    </a:ext>
                  </a:extLst>
                </p:cNvPr>
                <p:cNvSpPr txBox="1"/>
                <p:nvPr/>
              </p:nvSpPr>
              <p:spPr>
                <a:xfrm>
                  <a:off x="7623716" y="3164993"/>
                  <a:ext cx="679481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extend</a:t>
                  </a:r>
                </a:p>
              </p:txBody>
            </p:sp>
            <p:cxnSp>
              <p:nvCxnSpPr>
                <p:cNvPr id="39" name="Curved Connector 38">
                  <a:extLst>
                    <a:ext uri="{FF2B5EF4-FFF2-40B4-BE49-F238E27FC236}">
                      <a16:creationId xmlns:a16="http://schemas.microsoft.com/office/drawing/2014/main" id="{5DDCD851-B216-40E3-6385-8C9C834D23EC}"/>
                    </a:ext>
                  </a:extLst>
                </p:cNvPr>
                <p:cNvCxnSpPr>
                  <a:stCxn id="28" idx="0"/>
                  <a:endCxn id="29" idx="1"/>
                </p:cNvCxnSpPr>
                <p:nvPr/>
              </p:nvCxnSpPr>
              <p:spPr>
                <a:xfrm rot="5400000" flipH="1" flipV="1">
                  <a:off x="5793811" y="1560857"/>
                  <a:ext cx="779435" cy="1094313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urved Connector 39">
                  <a:extLst>
                    <a:ext uri="{FF2B5EF4-FFF2-40B4-BE49-F238E27FC236}">
                      <a16:creationId xmlns:a16="http://schemas.microsoft.com/office/drawing/2014/main" id="{A00FFB7C-9AFE-A971-793F-FCFA13B8132F}"/>
                    </a:ext>
                  </a:extLst>
                </p:cNvPr>
                <p:cNvCxnSpPr>
                  <a:cxnSpLocks/>
                  <a:stCxn id="29" idx="3"/>
                  <a:endCxn id="33" idx="0"/>
                </p:cNvCxnSpPr>
                <p:nvPr/>
              </p:nvCxnSpPr>
              <p:spPr>
                <a:xfrm>
                  <a:off x="8096976" y="1718295"/>
                  <a:ext cx="1931248" cy="805371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urved Connector 41">
                  <a:extLst>
                    <a:ext uri="{FF2B5EF4-FFF2-40B4-BE49-F238E27FC236}">
                      <a16:creationId xmlns:a16="http://schemas.microsoft.com/office/drawing/2014/main" id="{5AF0F3E2-0C89-C64A-D518-CBA5F636AE59}"/>
                    </a:ext>
                  </a:extLst>
                </p:cNvPr>
                <p:cNvCxnSpPr>
                  <a:cxnSpLocks/>
                  <a:stCxn id="28" idx="2"/>
                  <a:endCxn id="32" idx="1"/>
                </p:cNvCxnSpPr>
                <p:nvPr/>
              </p:nvCxnSpPr>
              <p:spPr>
                <a:xfrm rot="16200000" flipH="1">
                  <a:off x="5849801" y="2886749"/>
                  <a:ext cx="790374" cy="1217232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urved Connector 42">
                  <a:extLst>
                    <a:ext uri="{FF2B5EF4-FFF2-40B4-BE49-F238E27FC236}">
                      <a16:creationId xmlns:a16="http://schemas.microsoft.com/office/drawing/2014/main" id="{EB4A88FF-4570-BAB4-2336-128BFC851861}"/>
                    </a:ext>
                  </a:extLst>
                </p:cNvPr>
                <p:cNvCxnSpPr>
                  <a:cxnSpLocks/>
                  <a:stCxn id="32" idx="3"/>
                  <a:endCxn id="32" idx="0"/>
                </p:cNvCxnSpPr>
                <p:nvPr/>
              </p:nvCxnSpPr>
              <p:spPr>
                <a:xfrm flipH="1" flipV="1">
                  <a:off x="7536750" y="3589328"/>
                  <a:ext cx="683145" cy="301224"/>
                </a:xfrm>
                <a:prstGeom prst="curvedConnector4">
                  <a:avLst>
                    <a:gd name="adj1" fmla="val -68942"/>
                    <a:gd name="adj2" fmla="val 296583"/>
                  </a:avLst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Curved Connector 26">
                <a:extLst>
                  <a:ext uri="{FF2B5EF4-FFF2-40B4-BE49-F238E27FC236}">
                    <a16:creationId xmlns:a16="http://schemas.microsoft.com/office/drawing/2014/main" id="{EF43D6FE-0B8B-82EE-5CDB-94879F4F2D0D}"/>
                  </a:ext>
                </a:extLst>
              </p:cNvPr>
              <p:cNvCxnSpPr>
                <a:cxnSpLocks/>
                <a:stCxn id="32" idx="3"/>
                <a:endCxn id="32" idx="2"/>
              </p:cNvCxnSpPr>
              <p:nvPr/>
            </p:nvCxnSpPr>
            <p:spPr>
              <a:xfrm flipH="1">
                <a:off x="6959437" y="4670285"/>
                <a:ext cx="683145" cy="301224"/>
              </a:xfrm>
              <a:prstGeom prst="curvedConnector4">
                <a:avLst>
                  <a:gd name="adj1" fmla="val -68942"/>
                  <a:gd name="adj2" fmla="val 267324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9B9C03-E0CB-5214-DB37-5B4DAA787F3A}"/>
                </a:ext>
              </a:extLst>
            </p:cNvPr>
            <p:cNvSpPr txBox="1"/>
            <p:nvPr/>
          </p:nvSpPr>
          <p:spPr>
            <a:xfrm>
              <a:off x="6509279" y="5103630"/>
              <a:ext cx="687616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cluster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5E531B43-A50C-9B97-D164-89BA132E05F9}"/>
                </a:ext>
              </a:extLst>
            </p:cNvPr>
            <p:cNvCxnSpPr>
              <a:cxnSpLocks/>
              <a:stCxn id="32" idx="3"/>
              <a:endCxn id="33" idx="2"/>
            </p:cNvCxnSpPr>
            <p:nvPr/>
          </p:nvCxnSpPr>
          <p:spPr>
            <a:xfrm flipV="1">
              <a:off x="5934967" y="3982965"/>
              <a:ext cx="1808329" cy="764438"/>
            </a:xfrm>
            <a:prstGeom prst="curved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23116-5614-0FD6-B178-239584AA627A}"/>
                </a:ext>
              </a:extLst>
            </p:cNvPr>
            <p:cNvSpPr txBox="1"/>
            <p:nvPr/>
          </p:nvSpPr>
          <p:spPr>
            <a:xfrm>
              <a:off x="6623803" y="4166352"/>
              <a:ext cx="679481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extend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19A0874-D756-D2F1-07C6-901D5554354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12956115" y="3965332"/>
            <a:ext cx="991" cy="4575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4E5CE80-ED72-CF25-AAE5-283B247C608B}"/>
              </a:ext>
            </a:extLst>
          </p:cNvPr>
          <p:cNvSpPr txBox="1"/>
          <p:nvPr/>
        </p:nvSpPr>
        <p:spPr>
          <a:xfrm>
            <a:off x="13389509" y="4115730"/>
            <a:ext cx="1174650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Evaluation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71ACCC-5B13-7483-261B-E35D39B6F7B7}"/>
              </a:ext>
            </a:extLst>
          </p:cNvPr>
          <p:cNvSpPr/>
          <p:nvPr/>
        </p:nvSpPr>
        <p:spPr>
          <a:xfrm>
            <a:off x="12080933" y="5428326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 Classes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135715-0716-194F-C0E5-B69E06264A20}"/>
              </a:ext>
            </a:extLst>
          </p:cNvPr>
          <p:cNvSpPr txBox="1"/>
          <p:nvPr/>
        </p:nvSpPr>
        <p:spPr>
          <a:xfrm>
            <a:off x="13174081" y="5016296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classification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D8766D-72D6-861E-41DF-142E66211F85}"/>
              </a:ext>
            </a:extLst>
          </p:cNvPr>
          <p:cNvCxnSpPr>
            <a:cxnSpLocks/>
            <a:stCxn id="18" idx="2"/>
            <a:endCxn id="50" idx="0"/>
          </p:cNvCxnSpPr>
          <p:nvPr/>
        </p:nvCxnSpPr>
        <p:spPr>
          <a:xfrm flipH="1">
            <a:off x="12941113" y="4952590"/>
            <a:ext cx="15002" cy="4757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BA6B173-2C67-0CD7-9021-9001BE7B6A41}"/>
              </a:ext>
            </a:extLst>
          </p:cNvPr>
          <p:cNvCxnSpPr>
            <a:cxnSpLocks/>
            <a:stCxn id="50" idx="2"/>
            <a:endCxn id="69" idx="0"/>
          </p:cNvCxnSpPr>
          <p:nvPr/>
        </p:nvCxnSpPr>
        <p:spPr>
          <a:xfrm flipH="1">
            <a:off x="12921278" y="5958049"/>
            <a:ext cx="19834" cy="55251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DAA45EB-DC1A-0F8F-8165-91FECCFC3805}"/>
              </a:ext>
            </a:extLst>
          </p:cNvPr>
          <p:cNvSpPr/>
          <p:nvPr/>
        </p:nvSpPr>
        <p:spPr>
          <a:xfrm>
            <a:off x="11930974" y="6510562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3455B6-EA8D-F1AB-F1AB-F5DC8C76BD0D}"/>
              </a:ext>
            </a:extLst>
          </p:cNvPr>
          <p:cNvSpPr txBox="1"/>
          <p:nvPr/>
        </p:nvSpPr>
        <p:spPr>
          <a:xfrm>
            <a:off x="13368627" y="6006551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S(0,1) = 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855247F-9076-6573-46C1-20D5888E707E}"/>
              </a:ext>
            </a:extLst>
          </p:cNvPr>
          <p:cNvSpPr/>
          <p:nvPr/>
        </p:nvSpPr>
        <p:spPr>
          <a:xfrm>
            <a:off x="9220312" y="5381325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BFA7F99-438D-055B-FC1B-0FE0DA44D3F8}"/>
              </a:ext>
            </a:extLst>
          </p:cNvPr>
          <p:cNvCxnSpPr>
            <a:cxnSpLocks/>
            <a:stCxn id="50" idx="1"/>
            <a:endCxn id="73" idx="3"/>
          </p:cNvCxnSpPr>
          <p:nvPr/>
        </p:nvCxnSpPr>
        <p:spPr>
          <a:xfrm flipH="1">
            <a:off x="11200918" y="5693187"/>
            <a:ext cx="88001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5111AF5-D3D5-EECC-5BDC-B1E8D8860C78}"/>
              </a:ext>
            </a:extLst>
          </p:cNvPr>
          <p:cNvSpPr txBox="1"/>
          <p:nvPr/>
        </p:nvSpPr>
        <p:spPr>
          <a:xfrm>
            <a:off x="11092221" y="5671298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S(:,1) = 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8BF07F5-2CDC-F741-D341-EE8158E3E572}"/>
              </a:ext>
            </a:extLst>
          </p:cNvPr>
          <p:cNvSpPr/>
          <p:nvPr/>
        </p:nvSpPr>
        <p:spPr>
          <a:xfrm>
            <a:off x="9173649" y="6510562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2FF1FD4-471B-A270-3D56-103D555C5450}"/>
              </a:ext>
            </a:extLst>
          </p:cNvPr>
          <p:cNvCxnSpPr>
            <a:cxnSpLocks/>
            <a:stCxn id="50" idx="1"/>
            <a:endCxn id="79" idx="3"/>
          </p:cNvCxnSpPr>
          <p:nvPr/>
        </p:nvCxnSpPr>
        <p:spPr>
          <a:xfrm flipH="1">
            <a:off x="11154255" y="5693188"/>
            <a:ext cx="926678" cy="11292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576ACAB-DA93-A6FF-E28F-5B28248B6BED}"/>
              </a:ext>
            </a:extLst>
          </p:cNvPr>
          <p:cNvSpPr txBox="1"/>
          <p:nvPr/>
        </p:nvSpPr>
        <p:spPr>
          <a:xfrm>
            <a:off x="11601603" y="6190414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S(0,:) = N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608B7A6A-054A-DA8E-3677-C9FD7E1A406E}"/>
              </a:ext>
            </a:extLst>
          </p:cNvPr>
          <p:cNvCxnSpPr>
            <a:cxnSpLocks/>
            <a:stCxn id="50" idx="1"/>
            <a:endCxn id="4" idx="1"/>
          </p:cNvCxnSpPr>
          <p:nvPr/>
        </p:nvCxnSpPr>
        <p:spPr>
          <a:xfrm rot="10800000" flipH="1">
            <a:off x="12080932" y="489400"/>
            <a:ext cx="1" cy="5203791"/>
          </a:xfrm>
          <a:prstGeom prst="curvedConnector3">
            <a:avLst>
              <a:gd name="adj1" fmla="val -2286000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63D3D8B-1165-A7D7-D61D-CFD27D0AB174}"/>
              </a:ext>
            </a:extLst>
          </p:cNvPr>
          <p:cNvSpPr txBox="1"/>
          <p:nvPr/>
        </p:nvSpPr>
        <p:spPr>
          <a:xfrm>
            <a:off x="10315504" y="3065472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others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CDF88B6-7BC1-B009-E93A-ADD3B65935EE}"/>
              </a:ext>
            </a:extLst>
          </p:cNvPr>
          <p:cNvSpPr/>
          <p:nvPr/>
        </p:nvSpPr>
        <p:spPr>
          <a:xfrm>
            <a:off x="12080928" y="1324600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A837B3-02A0-1538-BA36-67ACC563279E}"/>
              </a:ext>
            </a:extLst>
          </p:cNvPr>
          <p:cNvCxnSpPr>
            <a:cxnSpLocks/>
            <a:stCxn id="104" idx="2"/>
            <a:endCxn id="11" idx="0"/>
          </p:cNvCxnSpPr>
          <p:nvPr/>
        </p:nvCxnSpPr>
        <p:spPr>
          <a:xfrm>
            <a:off x="12941107" y="1854323"/>
            <a:ext cx="15999" cy="49904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BCE0728-1300-202E-6981-62A86F19F2A8}"/>
              </a:ext>
            </a:extLst>
          </p:cNvPr>
          <p:cNvSpPr txBox="1"/>
          <p:nvPr/>
        </p:nvSpPr>
        <p:spPr>
          <a:xfrm>
            <a:off x="13363663" y="2995303"/>
            <a:ext cx="1511722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510158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80" y="-1193829"/>
            <a:ext cx="15525571" cy="1957104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12080935" y="224536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13248978" y="909593"/>
            <a:ext cx="1511722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Extend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13248979" y="1899989"/>
            <a:ext cx="2442343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Remove conflict, duplicate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6A57C5-BD76-6C27-7716-2E3FEDE2166C}"/>
              </a:ext>
            </a:extLst>
          </p:cNvPr>
          <p:cNvSpPr/>
          <p:nvPr/>
        </p:nvSpPr>
        <p:spPr>
          <a:xfrm>
            <a:off x="12096927" y="2353373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95D02E-1D49-4E9A-F966-120BB0251734}"/>
              </a:ext>
            </a:extLst>
          </p:cNvPr>
          <p:cNvCxnSpPr>
            <a:cxnSpLocks/>
            <a:stCxn id="4" idx="2"/>
            <a:endCxn id="104" idx="0"/>
          </p:cNvCxnSpPr>
          <p:nvPr/>
        </p:nvCxnSpPr>
        <p:spPr>
          <a:xfrm flipH="1">
            <a:off x="12941109" y="754259"/>
            <a:ext cx="6" cy="57034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6C0D1-0AD4-ED09-C6C6-9A8615CA3A96}"/>
              </a:ext>
            </a:extLst>
          </p:cNvPr>
          <p:cNvSpPr/>
          <p:nvPr/>
        </p:nvSpPr>
        <p:spPr>
          <a:xfrm>
            <a:off x="12096926" y="3435609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41940D-07DC-1531-1C10-2FC6255190F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12957106" y="2883096"/>
            <a:ext cx="1" cy="55251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3040E-B52D-4797-ADE4-DD5BC54F3918}"/>
              </a:ext>
            </a:extLst>
          </p:cNvPr>
          <p:cNvSpPr/>
          <p:nvPr/>
        </p:nvSpPr>
        <p:spPr>
          <a:xfrm>
            <a:off x="12095935" y="4422868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 Scores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0F3B27-9251-1B7C-2A4E-61A3B2ACEC6A}"/>
              </a:ext>
            </a:extLst>
          </p:cNvPr>
          <p:cNvGrpSpPr/>
          <p:nvPr/>
        </p:nvGrpSpPr>
        <p:grpSpPr>
          <a:xfrm>
            <a:off x="399979" y="1117118"/>
            <a:ext cx="8501509" cy="4497317"/>
            <a:chOff x="2668298" y="2273922"/>
            <a:chExt cx="5758143" cy="304607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36949F-156B-0978-05E2-FF6434383F54}"/>
                </a:ext>
              </a:extLst>
            </p:cNvPr>
            <p:cNvGrpSpPr/>
            <p:nvPr/>
          </p:nvGrpSpPr>
          <p:grpSpPr>
            <a:xfrm>
              <a:off x="2668298" y="2273922"/>
              <a:ext cx="5758143" cy="2774705"/>
              <a:chOff x="4375913" y="2196804"/>
              <a:chExt cx="5758143" cy="277470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4EBE5C2-6988-0864-6356-2A30CD998B45}"/>
                  </a:ext>
                </a:extLst>
              </p:cNvPr>
              <p:cNvGrpSpPr/>
              <p:nvPr/>
            </p:nvGrpSpPr>
            <p:grpSpPr>
              <a:xfrm>
                <a:off x="4375913" y="2196804"/>
                <a:ext cx="5758143" cy="2774705"/>
                <a:chOff x="4953226" y="1417071"/>
                <a:chExt cx="5758143" cy="2774705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C539BD6-D25C-5176-321E-CDD27FE7ED4C}"/>
                    </a:ext>
                  </a:extLst>
                </p:cNvPr>
                <p:cNvSpPr/>
                <p:nvPr/>
              </p:nvSpPr>
              <p:spPr>
                <a:xfrm>
                  <a:off x="4953226" y="2497730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Clauses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EA639C-7FF7-E6B5-5D7E-452B470D8D9A}"/>
                    </a:ext>
                  </a:extLst>
                </p:cNvPr>
                <p:cNvSpPr/>
                <p:nvPr/>
              </p:nvSpPr>
              <p:spPr>
                <a:xfrm>
                  <a:off x="6730685" y="1417071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Sufficient Clauses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5586F40-66FA-9F64-AFFC-860E96EB4A21}"/>
                    </a:ext>
                  </a:extLst>
                </p:cNvPr>
                <p:cNvSpPr/>
                <p:nvPr/>
              </p:nvSpPr>
              <p:spPr>
                <a:xfrm>
                  <a:off x="6853604" y="3589328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Necessary Clauses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E013017-B30F-D9A4-C9F8-A7736516AB44}"/>
                    </a:ext>
                  </a:extLst>
                </p:cNvPr>
                <p:cNvSpPr/>
                <p:nvPr/>
              </p:nvSpPr>
              <p:spPr>
                <a:xfrm>
                  <a:off x="9345078" y="2523666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771" dirty="0">
                      <a:solidFill>
                        <a:sysClr val="windowText" lastClr="000000"/>
                      </a:solidFill>
                    </a:rPr>
                    <a:t>Sufficient and Necessary Clauses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344DA90-2023-3517-6965-8B7AD366FBA3}"/>
                    </a:ext>
                  </a:extLst>
                </p:cNvPr>
                <p:cNvSpPr txBox="1"/>
                <p:nvPr/>
              </p:nvSpPr>
              <p:spPr>
                <a:xfrm>
                  <a:off x="5975709" y="2013079"/>
                  <a:ext cx="68761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extend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B117E60-466F-CC33-147D-9BB91F898741}"/>
                    </a:ext>
                  </a:extLst>
                </p:cNvPr>
                <p:cNvSpPr txBox="1"/>
                <p:nvPr/>
              </p:nvSpPr>
              <p:spPr>
                <a:xfrm>
                  <a:off x="6083492" y="3498122"/>
                  <a:ext cx="56022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cluster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D81F571-90AC-0E4E-19D7-9E772BDF06A4}"/>
                    </a:ext>
                  </a:extLst>
                </p:cNvPr>
                <p:cNvSpPr txBox="1"/>
                <p:nvPr/>
              </p:nvSpPr>
              <p:spPr>
                <a:xfrm>
                  <a:off x="8711161" y="1979556"/>
                  <a:ext cx="560226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or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148FAF-66CB-E48C-0346-9F6DA6CEA948}"/>
                    </a:ext>
                  </a:extLst>
                </p:cNvPr>
                <p:cNvSpPr txBox="1"/>
                <p:nvPr/>
              </p:nvSpPr>
              <p:spPr>
                <a:xfrm>
                  <a:off x="7623716" y="3164993"/>
                  <a:ext cx="679481" cy="216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76" dirty="0"/>
                    <a:t>extend</a:t>
                  </a:r>
                </a:p>
              </p:txBody>
            </p:sp>
            <p:cxnSp>
              <p:nvCxnSpPr>
                <p:cNvPr id="39" name="Curved Connector 38">
                  <a:extLst>
                    <a:ext uri="{FF2B5EF4-FFF2-40B4-BE49-F238E27FC236}">
                      <a16:creationId xmlns:a16="http://schemas.microsoft.com/office/drawing/2014/main" id="{5DDCD851-B216-40E3-6385-8C9C834D23EC}"/>
                    </a:ext>
                  </a:extLst>
                </p:cNvPr>
                <p:cNvCxnSpPr>
                  <a:stCxn id="28" idx="0"/>
                  <a:endCxn id="29" idx="1"/>
                </p:cNvCxnSpPr>
                <p:nvPr/>
              </p:nvCxnSpPr>
              <p:spPr>
                <a:xfrm rot="5400000" flipH="1" flipV="1">
                  <a:off x="5793811" y="1560857"/>
                  <a:ext cx="779435" cy="1094313"/>
                </a:xfrm>
                <a:prstGeom prst="curvedConnector2">
                  <a:avLst/>
                </a:prstGeom>
                <a:ln w="28575">
                  <a:solidFill>
                    <a:schemeClr val="accent6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urved Connector 39">
                  <a:extLst>
                    <a:ext uri="{FF2B5EF4-FFF2-40B4-BE49-F238E27FC236}">
                      <a16:creationId xmlns:a16="http://schemas.microsoft.com/office/drawing/2014/main" id="{A00FFB7C-9AFE-A971-793F-FCFA13B8132F}"/>
                    </a:ext>
                  </a:extLst>
                </p:cNvPr>
                <p:cNvCxnSpPr>
                  <a:cxnSpLocks/>
                  <a:stCxn id="29" idx="3"/>
                  <a:endCxn id="33" idx="0"/>
                </p:cNvCxnSpPr>
                <p:nvPr/>
              </p:nvCxnSpPr>
              <p:spPr>
                <a:xfrm>
                  <a:off x="8096976" y="1718295"/>
                  <a:ext cx="1931248" cy="805371"/>
                </a:xfrm>
                <a:prstGeom prst="curvedConnector2">
                  <a:avLst/>
                </a:prstGeom>
                <a:ln w="19050">
                  <a:solidFill>
                    <a:schemeClr val="accent6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urved Connector 41">
                  <a:extLst>
                    <a:ext uri="{FF2B5EF4-FFF2-40B4-BE49-F238E27FC236}">
                      <a16:creationId xmlns:a16="http://schemas.microsoft.com/office/drawing/2014/main" id="{5AF0F3E2-0C89-C64A-D518-CBA5F636AE59}"/>
                    </a:ext>
                  </a:extLst>
                </p:cNvPr>
                <p:cNvCxnSpPr>
                  <a:cxnSpLocks/>
                  <a:stCxn id="28" idx="2"/>
                  <a:endCxn id="32" idx="1"/>
                </p:cNvCxnSpPr>
                <p:nvPr/>
              </p:nvCxnSpPr>
              <p:spPr>
                <a:xfrm rot="16200000" flipH="1">
                  <a:off x="5849801" y="2886749"/>
                  <a:ext cx="790374" cy="1217232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urved Connector 42">
                  <a:extLst>
                    <a:ext uri="{FF2B5EF4-FFF2-40B4-BE49-F238E27FC236}">
                      <a16:creationId xmlns:a16="http://schemas.microsoft.com/office/drawing/2014/main" id="{EB4A88FF-4570-BAB4-2336-128BFC851861}"/>
                    </a:ext>
                  </a:extLst>
                </p:cNvPr>
                <p:cNvCxnSpPr>
                  <a:cxnSpLocks/>
                  <a:stCxn id="32" idx="3"/>
                  <a:endCxn id="32" idx="0"/>
                </p:cNvCxnSpPr>
                <p:nvPr/>
              </p:nvCxnSpPr>
              <p:spPr>
                <a:xfrm flipH="1" flipV="1">
                  <a:off x="7536750" y="3589328"/>
                  <a:ext cx="683145" cy="301224"/>
                </a:xfrm>
                <a:prstGeom prst="curvedConnector4">
                  <a:avLst>
                    <a:gd name="adj1" fmla="val -68942"/>
                    <a:gd name="adj2" fmla="val 296583"/>
                  </a:avLst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Curved Connector 26">
                <a:extLst>
                  <a:ext uri="{FF2B5EF4-FFF2-40B4-BE49-F238E27FC236}">
                    <a16:creationId xmlns:a16="http://schemas.microsoft.com/office/drawing/2014/main" id="{EF43D6FE-0B8B-82EE-5CDB-94879F4F2D0D}"/>
                  </a:ext>
                </a:extLst>
              </p:cNvPr>
              <p:cNvCxnSpPr>
                <a:cxnSpLocks/>
                <a:stCxn id="32" idx="3"/>
                <a:endCxn id="32" idx="2"/>
              </p:cNvCxnSpPr>
              <p:nvPr/>
            </p:nvCxnSpPr>
            <p:spPr>
              <a:xfrm flipH="1">
                <a:off x="6959437" y="4670285"/>
                <a:ext cx="683145" cy="301224"/>
              </a:xfrm>
              <a:prstGeom prst="curvedConnector4">
                <a:avLst>
                  <a:gd name="adj1" fmla="val -68942"/>
                  <a:gd name="adj2" fmla="val 267324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9B9C03-E0CB-5214-DB37-5B4DAA787F3A}"/>
                </a:ext>
              </a:extLst>
            </p:cNvPr>
            <p:cNvSpPr txBox="1"/>
            <p:nvPr/>
          </p:nvSpPr>
          <p:spPr>
            <a:xfrm>
              <a:off x="6509279" y="5103630"/>
              <a:ext cx="687616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cluster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5E531B43-A50C-9B97-D164-89BA132E05F9}"/>
                </a:ext>
              </a:extLst>
            </p:cNvPr>
            <p:cNvCxnSpPr>
              <a:cxnSpLocks/>
              <a:stCxn id="32" idx="3"/>
              <a:endCxn id="33" idx="2"/>
            </p:cNvCxnSpPr>
            <p:nvPr/>
          </p:nvCxnSpPr>
          <p:spPr>
            <a:xfrm flipV="1">
              <a:off x="5934967" y="3982965"/>
              <a:ext cx="1808329" cy="764438"/>
            </a:xfrm>
            <a:prstGeom prst="curved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23116-5614-0FD6-B178-239584AA627A}"/>
                </a:ext>
              </a:extLst>
            </p:cNvPr>
            <p:cNvSpPr txBox="1"/>
            <p:nvPr/>
          </p:nvSpPr>
          <p:spPr>
            <a:xfrm>
              <a:off x="6623803" y="4166352"/>
              <a:ext cx="679481" cy="21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and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19A0874-D756-D2F1-07C6-901D5554354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12956115" y="3965332"/>
            <a:ext cx="991" cy="4575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4E5CE80-ED72-CF25-AAE5-283B247C608B}"/>
              </a:ext>
            </a:extLst>
          </p:cNvPr>
          <p:cNvSpPr txBox="1"/>
          <p:nvPr/>
        </p:nvSpPr>
        <p:spPr>
          <a:xfrm>
            <a:off x="13389509" y="4115730"/>
            <a:ext cx="1174650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Evaluation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71ACCC-5B13-7483-261B-E35D39B6F7B7}"/>
              </a:ext>
            </a:extLst>
          </p:cNvPr>
          <p:cNvSpPr/>
          <p:nvPr/>
        </p:nvSpPr>
        <p:spPr>
          <a:xfrm>
            <a:off x="12080933" y="5428326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 Classes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135715-0716-194F-C0E5-B69E06264A20}"/>
              </a:ext>
            </a:extLst>
          </p:cNvPr>
          <p:cNvSpPr txBox="1"/>
          <p:nvPr/>
        </p:nvSpPr>
        <p:spPr>
          <a:xfrm>
            <a:off x="13174081" y="5016296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classification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D8766D-72D6-861E-41DF-142E66211F85}"/>
              </a:ext>
            </a:extLst>
          </p:cNvPr>
          <p:cNvCxnSpPr>
            <a:cxnSpLocks/>
            <a:stCxn id="18" idx="2"/>
            <a:endCxn id="50" idx="0"/>
          </p:cNvCxnSpPr>
          <p:nvPr/>
        </p:nvCxnSpPr>
        <p:spPr>
          <a:xfrm flipH="1">
            <a:off x="12941113" y="4952590"/>
            <a:ext cx="15002" cy="4757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BA6B173-2C67-0CD7-9021-9001BE7B6A41}"/>
              </a:ext>
            </a:extLst>
          </p:cNvPr>
          <p:cNvCxnSpPr>
            <a:cxnSpLocks/>
            <a:stCxn id="50" idx="2"/>
            <a:endCxn id="69" idx="0"/>
          </p:cNvCxnSpPr>
          <p:nvPr/>
        </p:nvCxnSpPr>
        <p:spPr>
          <a:xfrm flipH="1">
            <a:off x="12921278" y="5958049"/>
            <a:ext cx="19834" cy="55251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DAA45EB-DC1A-0F8F-8165-91FECCFC3805}"/>
              </a:ext>
            </a:extLst>
          </p:cNvPr>
          <p:cNvSpPr/>
          <p:nvPr/>
        </p:nvSpPr>
        <p:spPr>
          <a:xfrm>
            <a:off x="11930974" y="6510562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3455B6-EA8D-F1AB-F1AB-F5DC8C76BD0D}"/>
              </a:ext>
            </a:extLst>
          </p:cNvPr>
          <p:cNvSpPr txBox="1"/>
          <p:nvPr/>
        </p:nvSpPr>
        <p:spPr>
          <a:xfrm>
            <a:off x="13368627" y="6006551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S(0,1) = 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855247F-9076-6573-46C1-20D5888E707E}"/>
              </a:ext>
            </a:extLst>
          </p:cNvPr>
          <p:cNvSpPr/>
          <p:nvPr/>
        </p:nvSpPr>
        <p:spPr>
          <a:xfrm>
            <a:off x="9220312" y="5381325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BFA7F99-438D-055B-FC1B-0FE0DA44D3F8}"/>
              </a:ext>
            </a:extLst>
          </p:cNvPr>
          <p:cNvCxnSpPr>
            <a:cxnSpLocks/>
            <a:stCxn id="50" idx="1"/>
            <a:endCxn id="73" idx="3"/>
          </p:cNvCxnSpPr>
          <p:nvPr/>
        </p:nvCxnSpPr>
        <p:spPr>
          <a:xfrm flipH="1">
            <a:off x="11200918" y="5693187"/>
            <a:ext cx="88001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5111AF5-D3D5-EECC-5BDC-B1E8D8860C78}"/>
              </a:ext>
            </a:extLst>
          </p:cNvPr>
          <p:cNvSpPr txBox="1"/>
          <p:nvPr/>
        </p:nvSpPr>
        <p:spPr>
          <a:xfrm>
            <a:off x="11092221" y="5671298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S(:,1) = 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8BF07F5-2CDC-F741-D341-EE8158E3E572}"/>
              </a:ext>
            </a:extLst>
          </p:cNvPr>
          <p:cNvSpPr/>
          <p:nvPr/>
        </p:nvSpPr>
        <p:spPr>
          <a:xfrm>
            <a:off x="9173649" y="6510562"/>
            <a:ext cx="1980606" cy="623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2FF1FD4-471B-A270-3D56-103D555C5450}"/>
              </a:ext>
            </a:extLst>
          </p:cNvPr>
          <p:cNvCxnSpPr>
            <a:cxnSpLocks/>
            <a:stCxn id="50" idx="1"/>
            <a:endCxn id="79" idx="3"/>
          </p:cNvCxnSpPr>
          <p:nvPr/>
        </p:nvCxnSpPr>
        <p:spPr>
          <a:xfrm flipH="1">
            <a:off x="11154255" y="5693188"/>
            <a:ext cx="926678" cy="11292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576ACAB-DA93-A6FF-E28F-5B28248B6BED}"/>
              </a:ext>
            </a:extLst>
          </p:cNvPr>
          <p:cNvSpPr txBox="1"/>
          <p:nvPr/>
        </p:nvSpPr>
        <p:spPr>
          <a:xfrm>
            <a:off x="11601603" y="6190414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S(0,:) = N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608B7A6A-054A-DA8E-3677-C9FD7E1A406E}"/>
              </a:ext>
            </a:extLst>
          </p:cNvPr>
          <p:cNvCxnSpPr>
            <a:cxnSpLocks/>
            <a:stCxn id="50" idx="1"/>
            <a:endCxn id="4" idx="1"/>
          </p:cNvCxnSpPr>
          <p:nvPr/>
        </p:nvCxnSpPr>
        <p:spPr>
          <a:xfrm rot="10800000" flipH="1">
            <a:off x="12080932" y="489400"/>
            <a:ext cx="1" cy="5203791"/>
          </a:xfrm>
          <a:prstGeom prst="curvedConnector3">
            <a:avLst>
              <a:gd name="adj1" fmla="val -2286000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63D3D8B-1165-A7D7-D61D-CFD27D0AB174}"/>
              </a:ext>
            </a:extLst>
          </p:cNvPr>
          <p:cNvSpPr txBox="1"/>
          <p:nvPr/>
        </p:nvSpPr>
        <p:spPr>
          <a:xfrm>
            <a:off x="10315504" y="3065472"/>
            <a:ext cx="141580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others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CDF88B6-7BC1-B009-E93A-ADD3B65935EE}"/>
              </a:ext>
            </a:extLst>
          </p:cNvPr>
          <p:cNvSpPr/>
          <p:nvPr/>
        </p:nvSpPr>
        <p:spPr>
          <a:xfrm>
            <a:off x="12080928" y="1324600"/>
            <a:ext cx="1720359" cy="529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A837B3-02A0-1538-BA36-67ACC563279E}"/>
              </a:ext>
            </a:extLst>
          </p:cNvPr>
          <p:cNvCxnSpPr>
            <a:cxnSpLocks/>
            <a:stCxn id="104" idx="2"/>
            <a:endCxn id="11" idx="0"/>
          </p:cNvCxnSpPr>
          <p:nvPr/>
        </p:nvCxnSpPr>
        <p:spPr>
          <a:xfrm>
            <a:off x="12941107" y="1854323"/>
            <a:ext cx="15999" cy="49904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BCE0728-1300-202E-6981-62A86F19F2A8}"/>
              </a:ext>
            </a:extLst>
          </p:cNvPr>
          <p:cNvSpPr txBox="1"/>
          <p:nvPr/>
        </p:nvSpPr>
        <p:spPr>
          <a:xfrm>
            <a:off x="13363663" y="2995303"/>
            <a:ext cx="1511722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Cluster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4BE6DD35-CDCF-7751-2B46-596429C9EA56}"/>
              </a:ext>
            </a:extLst>
          </p:cNvPr>
          <p:cNvCxnSpPr>
            <a:cxnSpLocks/>
            <a:stCxn id="29" idx="3"/>
            <a:endCxn id="29" idx="0"/>
          </p:cNvCxnSpPr>
          <p:nvPr/>
        </p:nvCxnSpPr>
        <p:spPr>
          <a:xfrm flipH="1" flipV="1">
            <a:off x="4032897" y="1117117"/>
            <a:ext cx="1008617" cy="444737"/>
          </a:xfrm>
          <a:prstGeom prst="curvedConnector4">
            <a:avLst>
              <a:gd name="adj1" fmla="val -63383"/>
              <a:gd name="adj2" fmla="val 268744"/>
            </a:avLst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174003-8C64-4B83-57A9-AB744659BB60}"/>
              </a:ext>
            </a:extLst>
          </p:cNvPr>
          <p:cNvSpPr txBox="1"/>
          <p:nvPr/>
        </p:nvSpPr>
        <p:spPr>
          <a:xfrm>
            <a:off x="5777176" y="819698"/>
            <a:ext cx="827136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3410592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495" y="-809847"/>
            <a:ext cx="3108329" cy="1007580"/>
          </a:xfrm>
        </p:spPr>
        <p:txBody>
          <a:bodyPr>
            <a:normAutofit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8188641" y="4791303"/>
            <a:ext cx="2397947" cy="15236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8632232" y="4452309"/>
            <a:ext cx="162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9657828" y="4273239"/>
            <a:ext cx="525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8E0070A-08A5-097B-7ADF-21BF80EF4DFA}"/>
              </a:ext>
            </a:extLst>
          </p:cNvPr>
          <p:cNvSpPr/>
          <p:nvPr/>
        </p:nvSpPr>
        <p:spPr>
          <a:xfrm>
            <a:off x="3959906" y="1948255"/>
            <a:ext cx="1099079" cy="15746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Beam searched 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B438E-6DE1-45E3-2959-3725B5BAE041}"/>
              </a:ext>
            </a:extLst>
          </p:cNvPr>
          <p:cNvSpPr/>
          <p:nvPr/>
        </p:nvSpPr>
        <p:spPr>
          <a:xfrm>
            <a:off x="11305423" y="1823091"/>
            <a:ext cx="1385409" cy="9657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Invented Clauses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FCC9A-ACAB-60A0-32C9-007AB21F20ED}"/>
              </a:ext>
            </a:extLst>
          </p:cNvPr>
          <p:cNvSpPr/>
          <p:nvPr/>
        </p:nvSpPr>
        <p:spPr>
          <a:xfrm>
            <a:off x="14163993" y="2045996"/>
            <a:ext cx="1256833" cy="48018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NSFR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312689-7B55-C20C-9B18-A75BA35036E4}"/>
              </a:ext>
            </a:extLst>
          </p:cNvPr>
          <p:cNvCxnSpPr>
            <a:cxnSpLocks/>
          </p:cNvCxnSpPr>
          <p:nvPr/>
        </p:nvCxnSpPr>
        <p:spPr>
          <a:xfrm>
            <a:off x="3578038" y="2755106"/>
            <a:ext cx="31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5DAF8D-7F55-04BE-7658-978E1E2DC186}"/>
              </a:ext>
            </a:extLst>
          </p:cNvPr>
          <p:cNvCxnSpPr>
            <a:cxnSpLocks/>
          </p:cNvCxnSpPr>
          <p:nvPr/>
        </p:nvCxnSpPr>
        <p:spPr>
          <a:xfrm>
            <a:off x="15420826" y="4452309"/>
            <a:ext cx="110537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D9E762-3E20-CF5A-4DBA-6EEDD73A7FD9}"/>
              </a:ext>
            </a:extLst>
          </p:cNvPr>
          <p:cNvCxnSpPr>
            <a:cxnSpLocks/>
          </p:cNvCxnSpPr>
          <p:nvPr/>
        </p:nvCxnSpPr>
        <p:spPr>
          <a:xfrm flipV="1">
            <a:off x="6556962" y="2788818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84774-BD0B-7EF2-09BE-302B74426EBC}"/>
              </a:ext>
            </a:extLst>
          </p:cNvPr>
          <p:cNvCxnSpPr>
            <a:cxnSpLocks/>
          </p:cNvCxnSpPr>
          <p:nvPr/>
        </p:nvCxnSpPr>
        <p:spPr>
          <a:xfrm>
            <a:off x="13039639" y="2294967"/>
            <a:ext cx="775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-Turn 31">
            <a:extLst>
              <a:ext uri="{FF2B5EF4-FFF2-40B4-BE49-F238E27FC236}">
                <a16:creationId xmlns:a16="http://schemas.microsoft.com/office/drawing/2014/main" id="{7BECF8B5-D04E-FF64-2509-121D672BC08E}"/>
              </a:ext>
            </a:extLst>
          </p:cNvPr>
          <p:cNvSpPr/>
          <p:nvPr/>
        </p:nvSpPr>
        <p:spPr>
          <a:xfrm rot="10800000">
            <a:off x="14469562" y="7208186"/>
            <a:ext cx="645694" cy="646916"/>
          </a:xfrm>
          <a:prstGeom prst="uturnArrow">
            <a:avLst>
              <a:gd name="adj1" fmla="val 0"/>
              <a:gd name="adj2" fmla="val 7759"/>
              <a:gd name="adj3" fmla="val 17241"/>
              <a:gd name="adj4" fmla="val 5427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0F6B4-EB1E-860C-739E-06B2963664C5}"/>
              </a:ext>
            </a:extLst>
          </p:cNvPr>
          <p:cNvSpPr txBox="1"/>
          <p:nvPr/>
        </p:nvSpPr>
        <p:spPr>
          <a:xfrm>
            <a:off x="15115256" y="7491573"/>
            <a:ext cx="544636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train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CD0B403-BD5C-B873-6633-6DE6980143AD}"/>
              </a:ext>
            </a:extLst>
          </p:cNvPr>
          <p:cNvCxnSpPr>
            <a:cxnSpLocks/>
            <a:stCxn id="4" idx="0"/>
            <a:endCxn id="8" idx="0"/>
          </p:cNvCxnSpPr>
          <p:nvPr/>
        </p:nvCxnSpPr>
        <p:spPr>
          <a:xfrm rot="16200000" flipH="1">
            <a:off x="9602058" y="-3144357"/>
            <a:ext cx="97740" cy="10282964"/>
          </a:xfrm>
          <a:prstGeom prst="bentConnector3">
            <a:avLst>
              <a:gd name="adj1" fmla="val -3453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167729-F8CC-4700-5E1A-E55C06293D1D}"/>
              </a:ext>
            </a:extLst>
          </p:cNvPr>
          <p:cNvSpPr/>
          <p:nvPr/>
        </p:nvSpPr>
        <p:spPr>
          <a:xfrm>
            <a:off x="11316919" y="2956305"/>
            <a:ext cx="1385409" cy="9657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Invented Predicates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F2A88C-BEF4-B843-12EC-15FEB85B2E99}"/>
              </a:ext>
            </a:extLst>
          </p:cNvPr>
          <p:cNvCxnSpPr>
            <a:cxnSpLocks/>
          </p:cNvCxnSpPr>
          <p:nvPr/>
        </p:nvCxnSpPr>
        <p:spPr>
          <a:xfrm>
            <a:off x="13042819" y="3337327"/>
            <a:ext cx="916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F94087-F6F8-B816-B49D-7C2252D19C21}"/>
              </a:ext>
            </a:extLst>
          </p:cNvPr>
          <p:cNvSpPr txBox="1"/>
          <p:nvPr/>
        </p:nvSpPr>
        <p:spPr>
          <a:xfrm>
            <a:off x="1024570" y="3650017"/>
            <a:ext cx="1138028" cy="5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Update Language</a:t>
            </a:r>
          </a:p>
        </p:txBody>
      </p:sp>
      <p:cxnSp>
        <p:nvCxnSpPr>
          <p:cNvPr id="26" name="Connector: Elbow 36">
            <a:extLst>
              <a:ext uri="{FF2B5EF4-FFF2-40B4-BE49-F238E27FC236}">
                <a16:creationId xmlns:a16="http://schemas.microsoft.com/office/drawing/2014/main" id="{32DC086B-5B77-98DC-2239-62CB90890682}"/>
              </a:ext>
            </a:extLst>
          </p:cNvPr>
          <p:cNvCxnSpPr>
            <a:cxnSpLocks/>
          </p:cNvCxnSpPr>
          <p:nvPr/>
        </p:nvCxnSpPr>
        <p:spPr>
          <a:xfrm rot="10800000">
            <a:off x="13083890" y="3559570"/>
            <a:ext cx="83461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B5295-5DC7-F2A0-9BB1-3A7515742613}"/>
              </a:ext>
            </a:extLst>
          </p:cNvPr>
          <p:cNvSpPr txBox="1"/>
          <p:nvPr/>
        </p:nvSpPr>
        <p:spPr>
          <a:xfrm>
            <a:off x="12950699" y="3717517"/>
            <a:ext cx="1003736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Eval. Score</a:t>
            </a:r>
          </a:p>
        </p:txBody>
      </p:sp>
      <p:cxnSp>
        <p:nvCxnSpPr>
          <p:cNvPr id="51" name="Connector: Elbow 36">
            <a:extLst>
              <a:ext uri="{FF2B5EF4-FFF2-40B4-BE49-F238E27FC236}">
                <a16:creationId xmlns:a16="http://schemas.microsoft.com/office/drawing/2014/main" id="{0C74E3CB-B73B-9F25-8229-61D250401226}"/>
              </a:ext>
            </a:extLst>
          </p:cNvPr>
          <p:cNvCxnSpPr>
            <a:cxnSpLocks/>
            <a:stCxn id="14" idx="2"/>
            <a:endCxn id="78" idx="2"/>
          </p:cNvCxnSpPr>
          <p:nvPr/>
        </p:nvCxnSpPr>
        <p:spPr>
          <a:xfrm rot="5400000" flipH="1">
            <a:off x="6218994" y="-1868598"/>
            <a:ext cx="524292" cy="11056966"/>
          </a:xfrm>
          <a:prstGeom prst="bentConnector3">
            <a:avLst>
              <a:gd name="adj1" fmla="val -6437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CB6719-258A-37E9-7F86-68149F397D92}"/>
              </a:ext>
            </a:extLst>
          </p:cNvPr>
          <p:cNvSpPr txBox="1"/>
          <p:nvPr/>
        </p:nvSpPr>
        <p:spPr>
          <a:xfrm>
            <a:off x="10980827" y="4427775"/>
            <a:ext cx="1441548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Good Predicates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47D960-7A20-562B-CBC6-E935442E3D2C}"/>
              </a:ext>
            </a:extLst>
          </p:cNvPr>
          <p:cNvSpPr/>
          <p:nvPr/>
        </p:nvSpPr>
        <p:spPr>
          <a:xfrm>
            <a:off x="324241" y="2060243"/>
            <a:ext cx="1256830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Images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C779CA-FE66-F812-6D49-203F094516E7}"/>
              </a:ext>
            </a:extLst>
          </p:cNvPr>
          <p:cNvSpPr/>
          <p:nvPr/>
        </p:nvSpPr>
        <p:spPr>
          <a:xfrm>
            <a:off x="324241" y="2793139"/>
            <a:ext cx="1256833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Languages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24FACE-FCBC-FE43-193B-96CAE90095B8}"/>
              </a:ext>
            </a:extLst>
          </p:cNvPr>
          <p:cNvCxnSpPr>
            <a:cxnSpLocks/>
          </p:cNvCxnSpPr>
          <p:nvPr/>
        </p:nvCxnSpPr>
        <p:spPr>
          <a:xfrm>
            <a:off x="1820865" y="2755106"/>
            <a:ext cx="341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BE776D9-9FCE-CC94-6A4F-ABAACBCB95F2}"/>
              </a:ext>
            </a:extLst>
          </p:cNvPr>
          <p:cNvSpPr/>
          <p:nvPr/>
        </p:nvSpPr>
        <p:spPr>
          <a:xfrm>
            <a:off x="2226009" y="2433280"/>
            <a:ext cx="1256830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Clause 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F25D36-1A87-0BAC-412E-648881F450C8}"/>
              </a:ext>
            </a:extLst>
          </p:cNvPr>
          <p:cNvCxnSpPr>
            <a:cxnSpLocks/>
          </p:cNvCxnSpPr>
          <p:nvPr/>
        </p:nvCxnSpPr>
        <p:spPr>
          <a:xfrm>
            <a:off x="5196303" y="2806570"/>
            <a:ext cx="335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687773-91FE-8C9A-F51D-8B66344E1573}"/>
              </a:ext>
            </a:extLst>
          </p:cNvPr>
          <p:cNvSpPr/>
          <p:nvPr/>
        </p:nvSpPr>
        <p:spPr>
          <a:xfrm>
            <a:off x="5631337" y="2405856"/>
            <a:ext cx="811557" cy="81492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NSFR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139487-3035-C1A9-81F6-39AE5FF2E9DD}"/>
              </a:ext>
            </a:extLst>
          </p:cNvPr>
          <p:cNvSpPr/>
          <p:nvPr/>
        </p:nvSpPr>
        <p:spPr>
          <a:xfrm>
            <a:off x="6887502" y="2420297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Clause Points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6268E-E57D-7422-B9B0-8D668DF9E91A}"/>
              </a:ext>
            </a:extLst>
          </p:cNvPr>
          <p:cNvSpPr/>
          <p:nvPr/>
        </p:nvSpPr>
        <p:spPr>
          <a:xfrm>
            <a:off x="8203427" y="2420297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Positive Accuracy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3554FE-DDE5-1497-8BB1-B44083D295CA}"/>
              </a:ext>
            </a:extLst>
          </p:cNvPr>
          <p:cNvCxnSpPr>
            <a:cxnSpLocks/>
          </p:cNvCxnSpPr>
          <p:nvPr/>
        </p:nvCxnSpPr>
        <p:spPr>
          <a:xfrm flipV="1">
            <a:off x="7924466" y="2808361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B42FE1-40A3-D190-61C5-1A684DC77F77}"/>
              </a:ext>
            </a:extLst>
          </p:cNvPr>
          <p:cNvSpPr/>
          <p:nvPr/>
        </p:nvSpPr>
        <p:spPr>
          <a:xfrm>
            <a:off x="9408027" y="2399109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Selected Clauses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0D6D4A-E084-F535-94F7-B47C88065D11}"/>
              </a:ext>
            </a:extLst>
          </p:cNvPr>
          <p:cNvCxnSpPr>
            <a:cxnSpLocks/>
          </p:cNvCxnSpPr>
          <p:nvPr/>
        </p:nvCxnSpPr>
        <p:spPr>
          <a:xfrm flipV="1">
            <a:off x="9143696" y="2827607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6C66A8-B84B-547C-E980-B3F88882B155}"/>
              </a:ext>
            </a:extLst>
          </p:cNvPr>
          <p:cNvCxnSpPr>
            <a:cxnSpLocks/>
          </p:cNvCxnSpPr>
          <p:nvPr/>
        </p:nvCxnSpPr>
        <p:spPr>
          <a:xfrm>
            <a:off x="10663246" y="2826755"/>
            <a:ext cx="628428" cy="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10933612" y="-555198"/>
            <a:ext cx="13173" cy="798873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E2C286-B275-4375-149A-CA1AE8152674}"/>
              </a:ext>
            </a:extLst>
          </p:cNvPr>
          <p:cNvSpPr txBox="1"/>
          <p:nvPr/>
        </p:nvSpPr>
        <p:spPr>
          <a:xfrm>
            <a:off x="7171692" y="5314252"/>
            <a:ext cx="2063470" cy="3194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76" dirty="0"/>
              <a:t>Beam Search Clauses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ACD0DB-ED4E-1848-8009-F3B00AA6E0BF}"/>
              </a:ext>
            </a:extLst>
          </p:cNvPr>
          <p:cNvSpPr txBox="1"/>
          <p:nvPr/>
        </p:nvSpPr>
        <p:spPr>
          <a:xfrm>
            <a:off x="11420635" y="5314253"/>
            <a:ext cx="2063470" cy="3194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76" dirty="0"/>
              <a:t>Invented Clauses</a:t>
            </a:r>
          </a:p>
        </p:txBody>
      </p:sp>
    </p:spTree>
    <p:extLst>
      <p:ext uri="{BB962C8B-B14F-4D97-AF65-F5344CB8AC3E}">
        <p14:creationId xmlns:p14="http://schemas.microsoft.com/office/powerpoint/2010/main" val="494390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0368-76C1-2EA3-A9B2-0B16A346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 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B43DC-BB8C-984E-142B-48BC5993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45" y="1061726"/>
            <a:ext cx="16350602" cy="6424455"/>
          </a:xfrm>
        </p:spPr>
        <p:txBody>
          <a:bodyPr>
            <a:noAutofit/>
          </a:bodyPr>
          <a:lstStyle/>
          <a:p>
            <a:r>
              <a:rPr lang="en-GB" sz="1771" dirty="0">
                <a:latin typeface="Helvetica Neue" panose="02000503000000020004" pitchFamily="2" charset="0"/>
              </a:rPr>
              <a:t>======= BEAM SEARCHED CLAUSES ======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(X):-at_area_4(O1,O2),in(O1,X),in(O2,X).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(X):-at_area_5(O1,O2),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(X):-at_area_6(O1,O2),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(X):-at_area_6(O1,O2),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(X):-at_area_6(O1,O2),in(O1,X),in(O2,X).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(X):-at_area_7(O1,O2),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color</a:t>
            </a:r>
            <a:r>
              <a:rPr lang="en-GB" sz="1771" dirty="0">
                <a:latin typeface="Helvetica Neue" panose="02000503000000020004" pitchFamily="2" charset="0"/>
              </a:rPr>
              <a:t>(O1,red),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color</a:t>
            </a:r>
            <a:r>
              <a:rPr lang="en-GB" sz="1771" dirty="0">
                <a:latin typeface="Helvetica Neue" panose="02000503000000020004" pitchFamily="2" charset="0"/>
              </a:rPr>
              <a:t>(O1,red),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color</a:t>
            </a:r>
            <a:r>
              <a:rPr lang="en-GB" sz="1771" dirty="0">
                <a:latin typeface="Helvetica Neue" panose="02000503000000020004" pitchFamily="2" charset="0"/>
              </a:rPr>
              <a:t>(O1,red),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diff_color_pair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</a:t>
            </a:r>
            <a:r>
              <a:rPr lang="en-GB" sz="1771" dirty="0" err="1">
                <a:latin typeface="Helvetica Neue" panose="02000503000000020004" pitchFamily="2" charset="0"/>
              </a:rPr>
              <a:t>diff_shape_pair</a:t>
            </a:r>
            <a:r>
              <a:rPr lang="en-GB" sz="1771" dirty="0"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(BS Clause) </a:t>
            </a:r>
            <a:r>
              <a:rPr lang="en-GB" sz="1771" dirty="0" err="1">
                <a:latin typeface="Helvetica Neue" panose="02000503000000020004" pitchFamily="2" charset="0"/>
              </a:rPr>
              <a:t>kp</a:t>
            </a:r>
            <a:r>
              <a:rPr lang="en-GB" sz="1771" dirty="0">
                <a:latin typeface="Helvetica Neue" panose="02000503000000020004" pitchFamily="2" charset="0"/>
              </a:rPr>
              <a:t>(X):-in(O1,X),in(O2,X),</a:t>
            </a:r>
            <a:r>
              <a:rPr lang="en-GB" sz="1771" dirty="0" err="1">
                <a:latin typeface="Helvetica Neue" panose="02000503000000020004" pitchFamily="2" charset="0"/>
              </a:rPr>
              <a:t>same_shape_pair</a:t>
            </a:r>
            <a:r>
              <a:rPr lang="en-GB" sz="1771" dirty="0">
                <a:latin typeface="Helvetica Neue" panose="02000503000000020004" pitchFamily="2" charset="0"/>
              </a:rPr>
              <a:t>(O1,O2).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…</a:t>
            </a:r>
          </a:p>
          <a:p>
            <a:r>
              <a:rPr lang="en-GB" sz="1771" dirty="0">
                <a:latin typeface="Helvetica Neue" panose="02000503000000020004" pitchFamily="2" charset="0"/>
              </a:rPr>
              <a:t>======  30  clauses are generated!! ======</a:t>
            </a:r>
          </a:p>
          <a:p>
            <a:endParaRPr lang="en-US" sz="177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ADE741-BC72-F272-CDBE-4CFCC216CDD3}"/>
              </a:ext>
            </a:extLst>
          </p:cNvPr>
          <p:cNvSpPr/>
          <p:nvPr/>
        </p:nvSpPr>
        <p:spPr>
          <a:xfrm>
            <a:off x="1556307" y="1460178"/>
            <a:ext cx="5925218" cy="46876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6B541E-45F4-BB31-931D-701F4BCDF2A6}"/>
              </a:ext>
            </a:extLst>
          </p:cNvPr>
          <p:cNvSpPr/>
          <p:nvPr/>
        </p:nvSpPr>
        <p:spPr>
          <a:xfrm>
            <a:off x="1556307" y="4929058"/>
            <a:ext cx="7612780" cy="44654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3D6548-11AB-492F-C5D7-E8506F52146F}"/>
              </a:ext>
            </a:extLst>
          </p:cNvPr>
          <p:cNvSpPr/>
          <p:nvPr/>
        </p:nvSpPr>
        <p:spPr>
          <a:xfrm>
            <a:off x="1556307" y="6170076"/>
            <a:ext cx="6281481" cy="44654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AC775-F04A-F590-7102-FE1CEAFDA266}"/>
              </a:ext>
            </a:extLst>
          </p:cNvPr>
          <p:cNvSpPr/>
          <p:nvPr/>
        </p:nvSpPr>
        <p:spPr>
          <a:xfrm>
            <a:off x="1556307" y="2704665"/>
            <a:ext cx="7875290" cy="46876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C5055-A98C-AE30-297B-31A7904C60C0}"/>
              </a:ext>
            </a:extLst>
          </p:cNvPr>
          <p:cNvSpPr txBox="1"/>
          <p:nvPr/>
        </p:nvSpPr>
        <p:spPr>
          <a:xfrm>
            <a:off x="10519141" y="777299"/>
            <a:ext cx="1722115" cy="6373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771" dirty="0"/>
              <a:t>Non-target related clauses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332D-BFF2-0052-1CD7-ABD96F2E2FC1}"/>
              </a:ext>
            </a:extLst>
          </p:cNvPr>
          <p:cNvSpPr txBox="1"/>
          <p:nvPr/>
        </p:nvSpPr>
        <p:spPr>
          <a:xfrm>
            <a:off x="10524472" y="6634161"/>
            <a:ext cx="1722115" cy="6373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771" dirty="0"/>
              <a:t>Target related clauses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AA2036-B77E-E327-0FF6-91F781A464B1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9169087" y="5152331"/>
            <a:ext cx="1355385" cy="18005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831589-7B65-1B4F-B5F5-D2B07515EE0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7837788" y="6393348"/>
            <a:ext cx="2686684" cy="55949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BC0F5-FF71-F88E-02AB-17F0EACA515C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7481525" y="1095976"/>
            <a:ext cx="3037616" cy="59858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CBB77-B1CF-8B0B-DC41-E1CB3582506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9431597" y="1095976"/>
            <a:ext cx="1087544" cy="184307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69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295BD-E88D-E134-67A3-0BB5801B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74" y="-1382381"/>
            <a:ext cx="15525571" cy="1044507"/>
          </a:xfrm>
        </p:spPr>
        <p:txBody>
          <a:bodyPr/>
          <a:lstStyle/>
          <a:p>
            <a:r>
              <a:rPr lang="en-US" dirty="0" err="1"/>
              <a:t>Twopairs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6ADD-B441-D2E9-9DA8-537D447C5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2799" y="-1382381"/>
            <a:ext cx="16925917" cy="7930275"/>
          </a:xfrm>
        </p:spPr>
        <p:txBody>
          <a:bodyPr>
            <a:noAutofit/>
          </a:bodyPr>
          <a:lstStyle/>
          <a:p>
            <a:r>
              <a:rPr lang="en-US" sz="1550" dirty="0"/>
              <a:t>Iteration 0</a:t>
            </a:r>
          </a:p>
          <a:p>
            <a:r>
              <a:rPr lang="en-US" sz="1550" dirty="0"/>
              <a:t>inv_pred1(O1):-color(O1,blue),in(O1,X).</a:t>
            </a:r>
          </a:p>
          <a:p>
            <a:r>
              <a:rPr lang="en-US" sz="1550" dirty="0"/>
              <a:t>inv_pred1(O1):-color(O1,yellow),in(O1,X).</a:t>
            </a:r>
          </a:p>
          <a:p>
            <a:r>
              <a:rPr lang="en-US" sz="1550" dirty="0"/>
              <a:t>inv_pred2(O1):-color(O1,blue),in(O1,X).</a:t>
            </a:r>
          </a:p>
          <a:p>
            <a:r>
              <a:rPr lang="en-US" sz="1550" dirty="0"/>
              <a:t>inv_pred2(O1):-color(O1,red),in(O1,X).</a:t>
            </a:r>
          </a:p>
          <a:p>
            <a:r>
              <a:rPr lang="en-US" sz="1550" dirty="0"/>
              <a:t>inv_pred3(O1):-color(O1,blue),in(O1,X).</a:t>
            </a:r>
          </a:p>
          <a:p>
            <a:r>
              <a:rPr lang="en-US" sz="1550" dirty="0"/>
              <a:t>inv_pred3(O1):-color(O1,yellow),in(O1,X).</a:t>
            </a:r>
          </a:p>
          <a:p>
            <a:r>
              <a:rPr lang="en-US" sz="1550" dirty="0"/>
              <a:t>inv_pred3(O1):-in(O1,X),shape(O1,circle).</a:t>
            </a:r>
          </a:p>
          <a:p>
            <a:r>
              <a:rPr lang="en-US" sz="1550" dirty="0"/>
              <a:t>Iteration 1</a:t>
            </a:r>
          </a:p>
          <a:p>
            <a:r>
              <a:rPr lang="en-US" sz="1550" dirty="0"/>
              <a:t>inv_pred58(O1,O2):-in(O1,X),in(O2,X),shape(O1,circle),shape(O2,circle).</a:t>
            </a:r>
          </a:p>
          <a:p>
            <a:r>
              <a:rPr lang="en-US" sz="1550" dirty="0"/>
              <a:t>inv_pred58(O1,O2):-in(O1,X),in(O2,X),shape(O1,triangle),shape(O2,triangle).</a:t>
            </a:r>
          </a:p>
          <a:p>
            <a:r>
              <a:rPr lang="en-US" sz="1550" dirty="0"/>
              <a:t>inv_pred59(O1,O2):-in(O1,X),in(O2,X),shape(O1,square),shape(O2,square).</a:t>
            </a:r>
          </a:p>
          <a:p>
            <a:r>
              <a:rPr lang="en-US" sz="1550" dirty="0"/>
              <a:t>inv_pred59(O1,O2):-in(O1,X),in(O2,X),shape(O1,triangle),shape(O2,triangle).</a:t>
            </a:r>
          </a:p>
          <a:p>
            <a:r>
              <a:rPr lang="en-US" sz="1550" dirty="0"/>
              <a:t>inv_pred1388(O1):-color(O1,red),in(O1,X),inv_pred2(O1).</a:t>
            </a:r>
          </a:p>
          <a:p>
            <a:r>
              <a:rPr lang="en-US" sz="1550" dirty="0"/>
              <a:t>inv_pred1388(O1):-in(O1,X),inv_pred0(O1),inv_pred3(O1).</a:t>
            </a:r>
          </a:p>
          <a:p>
            <a:r>
              <a:rPr lang="en-US" sz="1550" dirty="0"/>
              <a:t>inv_pred1389(O1):-color(O1,red),in(O1,X),inv_pred2(O1).</a:t>
            </a:r>
          </a:p>
          <a:p>
            <a:r>
              <a:rPr lang="en-US" sz="1550" dirty="0"/>
              <a:t>inv_pred1389(O1):-color(O1,yellow),in(O1,X),inv_pred1(O1).</a:t>
            </a:r>
          </a:p>
          <a:p>
            <a:r>
              <a:rPr lang="en-US" sz="1550" dirty="0"/>
              <a:t>inv_pred1389(O1):-in(O1,X),inv_pred0(O1),inv_pred3(O1).</a:t>
            </a:r>
          </a:p>
          <a:p>
            <a:r>
              <a:rPr lang="en-US" sz="1550" dirty="0"/>
              <a:t>inv_pred1390(O1):-color(O1,red),in(O1,X),inv_pred2(O1).</a:t>
            </a:r>
          </a:p>
          <a:p>
            <a:r>
              <a:rPr lang="en-US" sz="1550" dirty="0"/>
              <a:t>inv_pred1390(O1):-color(O1,yellow),in(O1,X),inv_pred1(O1).</a:t>
            </a:r>
          </a:p>
          <a:p>
            <a:r>
              <a:rPr lang="en-US" sz="1550" dirty="0"/>
              <a:t>inv_pred1390(O1):-in(O1,X),inv_pred0(O1),shape(O1,square).</a:t>
            </a:r>
          </a:p>
          <a:p>
            <a:r>
              <a:rPr lang="en-US" sz="1550" dirty="0"/>
              <a:t>inv_pred29702(O1,O2):-in(O1,X),in(O2,X),inv_pred1388(O1),inv_pred1390(O1),inv_pred59(O2,O1).</a:t>
            </a:r>
          </a:p>
          <a:p>
            <a:r>
              <a:rPr lang="en-US" sz="1550" dirty="0"/>
              <a:t>inv_pred29702(O1,O2):-in(O1,X),in(O2,X),inv_pred1389(O1),inv_pred3(O1),inv_pred58(O1,O2).</a:t>
            </a:r>
          </a:p>
          <a:p>
            <a:r>
              <a:rPr lang="en-US" sz="1550" dirty="0"/>
              <a:t>inv_pred60(O1,O2):-color(O1,blue),color(O2,red),in(O1,X),in(O2,X).</a:t>
            </a:r>
          </a:p>
          <a:p>
            <a:r>
              <a:rPr lang="en-US" sz="1550" dirty="0"/>
              <a:t>inv_pred60(O1,O2):-color(O1,blue),color(O2,yellow),in(O1,X),in(O2,X).</a:t>
            </a:r>
          </a:p>
          <a:p>
            <a:r>
              <a:rPr lang="en-US" sz="1550" dirty="0"/>
              <a:t>inv_pred60(O1,O2):-color(O1,red),color(O2,yellow),in(O1,X),in(O2,X).</a:t>
            </a:r>
          </a:p>
          <a:p>
            <a:r>
              <a:rPr lang="en-US" sz="1550" dirty="0"/>
              <a:t>Iteration 3</a:t>
            </a:r>
          </a:p>
          <a:p>
            <a:r>
              <a:rPr lang="en-US" sz="1550" dirty="0" err="1"/>
              <a:t>kp</a:t>
            </a:r>
            <a:r>
              <a:rPr lang="en-US" sz="1550" dirty="0"/>
              <a:t>(X):-in(O1,X),in(O2,X),inv_pred29702(O2,O1),inv_pred60(O1,O2).</a:t>
            </a:r>
          </a:p>
        </p:txBody>
      </p:sp>
    </p:spTree>
    <p:extLst>
      <p:ext uri="{BB962C8B-B14F-4D97-AF65-F5344CB8AC3E}">
        <p14:creationId xmlns:p14="http://schemas.microsoft.com/office/powerpoint/2010/main" val="2611875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11764540" y="-1633671"/>
            <a:ext cx="6236122" cy="10125358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754" y="-733653"/>
            <a:ext cx="10085786" cy="1953153"/>
          </a:xfrm>
        </p:spPr>
        <p:txBody>
          <a:bodyPr>
            <a:normAutofit/>
          </a:bodyPr>
          <a:lstStyle/>
          <a:p>
            <a:r>
              <a:rPr lang="de-DE" dirty="0"/>
              <a:t>Pipeline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B1C7-A29D-E60A-408D-AC6F273174DA}"/>
              </a:ext>
            </a:extLst>
          </p:cNvPr>
          <p:cNvSpPr txBox="1"/>
          <p:nvPr/>
        </p:nvSpPr>
        <p:spPr>
          <a:xfrm>
            <a:off x="1315279" y="1620279"/>
            <a:ext cx="8688934" cy="459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Font typeface="+mj-lt"/>
              <a:buAutoNum type="arabicPeriod"/>
            </a:pPr>
            <a:r>
              <a:rPr lang="en-US" sz="2658" dirty="0"/>
              <a:t>Scene detection: for each object in each scene, the basic properties must be known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Shape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position (2D, 3D)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Color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Size</a:t>
            </a:r>
          </a:p>
          <a:p>
            <a:pPr marL="506249" indent="-506249">
              <a:buFont typeface="+mj-lt"/>
              <a:buAutoNum type="arabicPeriod"/>
            </a:pPr>
            <a:r>
              <a:rPr lang="en-US" sz="2658" dirty="0"/>
              <a:t>Design rules, and learn the rules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Learn the relationship between any two objects</a:t>
            </a:r>
          </a:p>
          <a:p>
            <a:pPr marL="506249" indent="-506249">
              <a:buFont typeface="+mj-lt"/>
              <a:buAutoNum type="arabicPeriod"/>
            </a:pPr>
            <a:r>
              <a:rPr lang="en-US" sz="2658" dirty="0"/>
              <a:t>Use the rules to correct random scenes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Reposition the objects to match the learned rules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Visualize the repositioned scene.</a:t>
            </a:r>
          </a:p>
        </p:txBody>
      </p:sp>
    </p:spTree>
    <p:extLst>
      <p:ext uri="{BB962C8B-B14F-4D97-AF65-F5344CB8AC3E}">
        <p14:creationId xmlns:p14="http://schemas.microsoft.com/office/powerpoint/2010/main" val="639801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0368-76C1-2EA3-A9B2-0B16A346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Twopairs</a:t>
            </a:r>
            <a:r>
              <a:rPr lang="en-US" dirty="0"/>
              <a:t> learning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B43DC-BB8C-984E-142B-48BC5993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60" y="216772"/>
            <a:ext cx="16350602" cy="8552866"/>
          </a:xfrm>
        </p:spPr>
        <p:txBody>
          <a:bodyPr>
            <a:noAutofit/>
          </a:bodyPr>
          <a:lstStyle/>
          <a:p>
            <a:r>
              <a:rPr lang="en-GB" sz="1550" b="1" dirty="0">
                <a:solidFill>
                  <a:srgbClr val="24292E"/>
                </a:solidFill>
                <a:latin typeface="Menlo" panose="020B0609030804020204" pitchFamily="49" charset="0"/>
              </a:rPr>
              <a:t>Iteration 0</a:t>
            </a:r>
          </a:p>
          <a:p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inv_pred0(O1):-</a:t>
            </a:r>
            <a:r>
              <a:rPr lang="en-GB" sz="1550" dirty="0" err="1">
                <a:solidFill>
                  <a:srgbClr val="24292E"/>
                </a:solidFill>
                <a:latin typeface="Menlo" panose="020B0609030804020204" pitchFamily="49" charset="0"/>
              </a:rPr>
              <a:t>color</a:t>
            </a:r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(O1,blue),in(O1,X).</a:t>
            </a:r>
          </a:p>
          <a:p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inv_pred0(O1):-</a:t>
            </a:r>
            <a:r>
              <a:rPr lang="en-GB" sz="1550" dirty="0" err="1">
                <a:solidFill>
                  <a:srgbClr val="24292E"/>
                </a:solidFill>
                <a:latin typeface="Menlo" panose="020B0609030804020204" pitchFamily="49" charset="0"/>
              </a:rPr>
              <a:t>color</a:t>
            </a:r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(O1,yellow),in(O1,X).</a:t>
            </a:r>
          </a:p>
          <a:p>
            <a:r>
              <a:rPr lang="en-GB" sz="1550" b="1" dirty="0">
                <a:solidFill>
                  <a:srgbClr val="24292E"/>
                </a:solidFill>
                <a:latin typeface="Menlo" panose="020B0609030804020204" pitchFamily="49" charset="0"/>
              </a:rPr>
              <a:t>Iteration 1</a:t>
            </a:r>
          </a:p>
          <a:p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inv_pred2(O1,O2):-in(O1,X),in(O2,X),shape(O1,square),shape(O2,square).</a:t>
            </a:r>
          </a:p>
          <a:p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inv_pred2(O1,O2):-in(O1,X),in(O2,X),shape(O1,triangle),shape(O2,triangle).</a:t>
            </a:r>
          </a:p>
          <a:p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inv_pred3(O1,O2):-in(O1,X),in(O2,X),shape(O1,circle),shape(O2,circle).</a:t>
            </a:r>
          </a:p>
          <a:p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inv_pred3(O1,O2):-in(O1,X),in(O2,X),shape(O1,triangle),shape(O2,triangle).</a:t>
            </a:r>
          </a:p>
          <a:p>
            <a:r>
              <a:rPr lang="en-GB" sz="1550" b="1" dirty="0">
                <a:solidFill>
                  <a:srgbClr val="24292E"/>
                </a:solidFill>
                <a:latin typeface="Menlo" panose="020B0609030804020204" pitchFamily="49" charset="0"/>
              </a:rPr>
              <a:t>Iteration 2</a:t>
            </a:r>
          </a:p>
          <a:p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inv_pred4(O1,O2):-</a:t>
            </a:r>
            <a:r>
              <a:rPr lang="en-GB" sz="1550" dirty="0" err="1">
                <a:solidFill>
                  <a:srgbClr val="24292E"/>
                </a:solidFill>
                <a:latin typeface="Menlo" panose="020B0609030804020204" pitchFamily="49" charset="0"/>
              </a:rPr>
              <a:t>color</a:t>
            </a:r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(O1,blue),</a:t>
            </a:r>
            <a:r>
              <a:rPr lang="en-GB" sz="1550" dirty="0" err="1">
                <a:solidFill>
                  <a:srgbClr val="24292E"/>
                </a:solidFill>
                <a:latin typeface="Menlo" panose="020B0609030804020204" pitchFamily="49" charset="0"/>
              </a:rPr>
              <a:t>color</a:t>
            </a:r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(O2,yellow),in(O1,X),in(O2,X),inv_pred3(O1,O2).</a:t>
            </a:r>
          </a:p>
          <a:p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inv_pred4(O1,O2):-</a:t>
            </a:r>
            <a:r>
              <a:rPr lang="en-GB" sz="1550" dirty="0" err="1">
                <a:solidFill>
                  <a:srgbClr val="24292E"/>
                </a:solidFill>
                <a:latin typeface="Menlo" panose="020B0609030804020204" pitchFamily="49" charset="0"/>
              </a:rPr>
              <a:t>color</a:t>
            </a:r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(O1,red),in(O1,X),in(O2,X),inv_pred0(O2),inv_pred2(O1,O2).</a:t>
            </a:r>
          </a:p>
          <a:p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inv_pred4(O1,O2):-</a:t>
            </a:r>
            <a:r>
              <a:rPr lang="en-GB" sz="1550" dirty="0" err="1">
                <a:solidFill>
                  <a:srgbClr val="24292E"/>
                </a:solidFill>
                <a:latin typeface="Menlo" panose="020B0609030804020204" pitchFamily="49" charset="0"/>
              </a:rPr>
              <a:t>color</a:t>
            </a:r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(O1,red),in(O1,X),in(O2,X),inv_pred0(O2),inv_pred3(O2,O1).</a:t>
            </a:r>
          </a:p>
          <a:p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inv_pred5(O1,O2):-</a:t>
            </a:r>
            <a:r>
              <a:rPr lang="en-GB" sz="1550" dirty="0" err="1">
                <a:solidFill>
                  <a:srgbClr val="24292E"/>
                </a:solidFill>
                <a:latin typeface="Menlo" panose="020B0609030804020204" pitchFamily="49" charset="0"/>
              </a:rPr>
              <a:t>color</a:t>
            </a:r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(O1,blue),</a:t>
            </a:r>
            <a:r>
              <a:rPr lang="en-GB" sz="1550" dirty="0" err="1">
                <a:solidFill>
                  <a:srgbClr val="24292E"/>
                </a:solidFill>
                <a:latin typeface="Menlo" panose="020B0609030804020204" pitchFamily="49" charset="0"/>
              </a:rPr>
              <a:t>color</a:t>
            </a:r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(O2,yellow),in(O1,X),in(O2,X),inv_pred3(O1,O2).</a:t>
            </a:r>
          </a:p>
          <a:p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inv_pred5(O1,O2):-</a:t>
            </a:r>
            <a:r>
              <a:rPr lang="en-GB" sz="1550" dirty="0" err="1">
                <a:solidFill>
                  <a:srgbClr val="24292E"/>
                </a:solidFill>
                <a:latin typeface="Menlo" panose="020B0609030804020204" pitchFamily="49" charset="0"/>
              </a:rPr>
              <a:t>color</a:t>
            </a:r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(O1,red),in(O1,X),in(O2,X),inv_pred0(O2),inv_pred2(O2,O1).</a:t>
            </a:r>
          </a:p>
          <a:p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inv_pred5(O1,O2):-</a:t>
            </a:r>
            <a:r>
              <a:rPr lang="en-GB" sz="1550" dirty="0" err="1">
                <a:solidFill>
                  <a:srgbClr val="24292E"/>
                </a:solidFill>
                <a:latin typeface="Menlo" panose="020B0609030804020204" pitchFamily="49" charset="0"/>
              </a:rPr>
              <a:t>color</a:t>
            </a:r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(O1,red),in(O1,X),in(O2,X),inv_pred0(O2),inv_pred3(O2,O1).</a:t>
            </a:r>
          </a:p>
          <a:p>
            <a:r>
              <a:rPr lang="en-GB" sz="1550" b="1" dirty="0">
                <a:solidFill>
                  <a:srgbClr val="24292E"/>
                </a:solidFill>
                <a:latin typeface="Menlo" panose="020B0609030804020204" pitchFamily="49" charset="0"/>
              </a:rPr>
              <a:t>Iteration 3</a:t>
            </a:r>
          </a:p>
          <a:p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sufficient and necessary clause with 0.9% accuracy: </a:t>
            </a:r>
            <a:r>
              <a:rPr lang="en-GB" sz="1550" dirty="0" err="1">
                <a:solidFill>
                  <a:srgbClr val="24292E"/>
                </a:solidFill>
                <a:latin typeface="Menlo" panose="020B0609030804020204" pitchFamily="49" charset="0"/>
              </a:rPr>
              <a:t>kp</a:t>
            </a:r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(X):-in(O1,X),in(O2,X),inv_pred5(O1,O2)., tensor([[ 15., 185.,   0.,   0.]])</a:t>
            </a:r>
          </a:p>
          <a:p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sufficient and necessary clause with 0.9% accuracy: </a:t>
            </a:r>
            <a:r>
              <a:rPr lang="en-GB" sz="1550" dirty="0" err="1">
                <a:solidFill>
                  <a:srgbClr val="24292E"/>
                </a:solidFill>
                <a:latin typeface="Menlo" panose="020B0609030804020204" pitchFamily="49" charset="0"/>
              </a:rPr>
              <a:t>kp</a:t>
            </a:r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(X):-in(O1,X),in(O2,X),inv_pred4(O1,O2)., tensor([[ 15., 185.,   0.,   0.]])</a:t>
            </a:r>
          </a:p>
          <a:p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sufficient and necessary clause with 0.9% accuracy: </a:t>
            </a:r>
            <a:r>
              <a:rPr lang="en-GB" sz="1550" dirty="0" err="1">
                <a:solidFill>
                  <a:srgbClr val="24292E"/>
                </a:solidFill>
                <a:latin typeface="Menlo" panose="020B0609030804020204" pitchFamily="49" charset="0"/>
              </a:rPr>
              <a:t>kp</a:t>
            </a:r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(X):-in(O1,X),in(O2,X),inv_pred5(O2,O1)., tensor([[ 15., 185.,   0.,   0.]])</a:t>
            </a:r>
          </a:p>
          <a:p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sufficient and necessary clause with 0.9% accuracy: </a:t>
            </a:r>
            <a:r>
              <a:rPr lang="en-GB" sz="1550" dirty="0" err="1">
                <a:solidFill>
                  <a:srgbClr val="24292E"/>
                </a:solidFill>
                <a:latin typeface="Menlo" panose="020B0609030804020204" pitchFamily="49" charset="0"/>
              </a:rPr>
              <a:t>kp</a:t>
            </a:r>
            <a:r>
              <a:rPr lang="en-GB" sz="1550" dirty="0">
                <a:solidFill>
                  <a:srgbClr val="24292E"/>
                </a:solidFill>
                <a:latin typeface="Menlo" panose="020B0609030804020204" pitchFamily="49" charset="0"/>
              </a:rPr>
              <a:t>(X):-in(O1,X),in(O2,X),inv_pred4(O2,O1)., tensor([[ 15., 185.,   0.,   0.]])</a:t>
            </a:r>
          </a:p>
          <a:p>
            <a:endParaRPr lang="en-US" sz="1550" dirty="0"/>
          </a:p>
          <a:p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3551949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F040-C5FE-771F-4161-50A14712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Online-5-pair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ABF21-515C-5696-ED06-8800281A4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acc: 0.7925, threshold: 0.33, recall: [       0.59       0.995]</a:t>
            </a:r>
          </a:p>
          <a:p>
            <a:r>
              <a:rPr lang="en-US" dirty="0" err="1"/>
              <a:t>val</a:t>
            </a:r>
            <a:r>
              <a:rPr lang="en-US" dirty="0"/>
              <a:t> acc: 0.8472222222222222, threshold: 0.33, recall: [    0.69444           1]</a:t>
            </a:r>
          </a:p>
          <a:p>
            <a:r>
              <a:rPr lang="en-US" dirty="0"/>
              <a:t>test acc: 0.8225, threshold: 0.33, recall: [      0.645           1]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261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495" y="-809847"/>
            <a:ext cx="3108329" cy="1007580"/>
          </a:xfrm>
        </p:spPr>
        <p:txBody>
          <a:bodyPr>
            <a:normAutofit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8188641" y="4791303"/>
            <a:ext cx="2397947" cy="15236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8632232" y="4452309"/>
            <a:ext cx="162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9657828" y="4273239"/>
            <a:ext cx="525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10933612" y="-555198"/>
            <a:ext cx="13173" cy="798873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8C743AB-BED3-7CB3-34DF-EA0BD574C327}"/>
              </a:ext>
            </a:extLst>
          </p:cNvPr>
          <p:cNvGrpSpPr/>
          <p:nvPr/>
        </p:nvGrpSpPr>
        <p:grpSpPr>
          <a:xfrm>
            <a:off x="324241" y="1823091"/>
            <a:ext cx="16201965" cy="6032010"/>
            <a:chOff x="219611" y="2341304"/>
            <a:chExt cx="10973727" cy="4085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E0070A-08A5-097B-7ADF-21BF80EF4DFA}"/>
                </a:ext>
              </a:extLst>
            </p:cNvPr>
            <p:cNvSpPr/>
            <p:nvPr/>
          </p:nvSpPr>
          <p:spPr>
            <a:xfrm>
              <a:off x="2682078" y="2426079"/>
              <a:ext cx="744416" cy="106652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Beam searched Clauses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B438E-6DE1-45E3-2959-3725B5BAE041}"/>
                </a:ext>
              </a:extLst>
            </p:cNvPr>
            <p:cNvSpPr/>
            <p:nvPr/>
          </p:nvSpPr>
          <p:spPr>
            <a:xfrm>
              <a:off x="7657257" y="2341304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Clauses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3FCC9A-ACAB-60A0-32C9-007AB21F20ED}"/>
                </a:ext>
              </a:extLst>
            </p:cNvPr>
            <p:cNvSpPr/>
            <p:nvPr/>
          </p:nvSpPr>
          <p:spPr>
            <a:xfrm>
              <a:off x="9593392" y="2492279"/>
              <a:ext cx="851263" cy="32522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312689-7B55-C20C-9B18-A75BA35036E4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5" y="2972566"/>
              <a:ext cx="2149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5DAF8D-7F55-04BE-7658-978E1E2DC186}"/>
                </a:ext>
              </a:extLst>
            </p:cNvPr>
            <p:cNvCxnSpPr>
              <a:cxnSpLocks/>
            </p:cNvCxnSpPr>
            <p:nvPr/>
          </p:nvCxnSpPr>
          <p:spPr>
            <a:xfrm>
              <a:off x="10444655" y="4122096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D9E762-3E20-CF5A-4DBA-6EEDD73A7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1085" y="2995398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884774-BD0B-7EF2-09BE-302B74426EBC}"/>
                </a:ext>
              </a:extLst>
            </p:cNvPr>
            <p:cNvCxnSpPr>
              <a:cxnSpLocks/>
            </p:cNvCxnSpPr>
            <p:nvPr/>
          </p:nvCxnSpPr>
          <p:spPr>
            <a:xfrm>
              <a:off x="8831857" y="2660910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row: U-Turn 31">
              <a:extLst>
                <a:ext uri="{FF2B5EF4-FFF2-40B4-BE49-F238E27FC236}">
                  <a16:creationId xmlns:a16="http://schemas.microsoft.com/office/drawing/2014/main" id="{7BECF8B5-D04E-FF64-2509-121D672BC08E}"/>
                </a:ext>
              </a:extLst>
            </p:cNvPr>
            <p:cNvSpPr/>
            <p:nvPr/>
          </p:nvSpPr>
          <p:spPr>
            <a:xfrm rot="10800000">
              <a:off x="9800356" y="5988674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F6B4-EB1E-860C-739E-06B2963664C5}"/>
                </a:ext>
              </a:extLst>
            </p:cNvPr>
            <p:cNvSpPr txBox="1"/>
            <p:nvPr/>
          </p:nvSpPr>
          <p:spPr>
            <a:xfrm>
              <a:off x="10237690" y="6180615"/>
              <a:ext cx="36888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train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CCD0B403-BD5C-B873-6633-6DE6980143AD}"/>
                </a:ext>
              </a:extLst>
            </p:cNvPr>
            <p:cNvCxnSpPr>
              <a:cxnSpLocks/>
              <a:stCxn id="4" idx="0"/>
              <a:endCxn id="8" idx="0"/>
            </p:cNvCxnSpPr>
            <p:nvPr/>
          </p:nvCxnSpPr>
          <p:spPr>
            <a:xfrm rot="16200000" flipH="1">
              <a:off x="6503555" y="-1023190"/>
              <a:ext cx="66200" cy="6964738"/>
            </a:xfrm>
            <a:prstGeom prst="bentConnector3">
              <a:avLst>
                <a:gd name="adj1" fmla="val -34531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67729-F8CC-4700-5E1A-E55C06293D1D}"/>
                </a:ext>
              </a:extLst>
            </p:cNvPr>
            <p:cNvSpPr/>
            <p:nvPr/>
          </p:nvSpPr>
          <p:spPr>
            <a:xfrm>
              <a:off x="7665044" y="3108839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Predicates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EF2A88C-BEF4-B843-12EC-15FEB85B2E99}"/>
                </a:ext>
              </a:extLst>
            </p:cNvPr>
            <p:cNvCxnSpPr>
              <a:cxnSpLocks/>
            </p:cNvCxnSpPr>
            <p:nvPr/>
          </p:nvCxnSpPr>
          <p:spPr>
            <a:xfrm>
              <a:off x="8834010" y="3366909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94087-F6F8-B816-B49D-7C2252D19C21}"/>
                </a:ext>
              </a:extLst>
            </p:cNvPr>
            <p:cNvSpPr txBox="1"/>
            <p:nvPr/>
          </p:nvSpPr>
          <p:spPr>
            <a:xfrm>
              <a:off x="693950" y="3578697"/>
              <a:ext cx="770796" cy="370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Update Language</a:t>
              </a:r>
            </a:p>
          </p:txBody>
        </p:sp>
        <p:cxnSp>
          <p:nvCxnSpPr>
            <p:cNvPr id="26" name="Connector: Elbow 36">
              <a:extLst>
                <a:ext uri="{FF2B5EF4-FFF2-40B4-BE49-F238E27FC236}">
                  <a16:creationId xmlns:a16="http://schemas.microsoft.com/office/drawing/2014/main" id="{32DC086B-5B77-98DC-2239-62CB908906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61829" y="3517435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FB5295-5DC7-F2A0-9BB1-3A7515742613}"/>
                </a:ext>
              </a:extLst>
            </p:cNvPr>
            <p:cNvSpPr txBox="1"/>
            <p:nvPr/>
          </p:nvSpPr>
          <p:spPr>
            <a:xfrm>
              <a:off x="8771617" y="3624414"/>
              <a:ext cx="679839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Eval. Score</a:t>
              </a:r>
            </a:p>
          </p:txBody>
        </p:sp>
        <p:cxnSp>
          <p:nvCxnSpPr>
            <p:cNvPr id="51" name="Connector: Elbow 36">
              <a:extLst>
                <a:ext uri="{FF2B5EF4-FFF2-40B4-BE49-F238E27FC236}">
                  <a16:creationId xmlns:a16="http://schemas.microsoft.com/office/drawing/2014/main" id="{0C74E3CB-B73B-9F25-8229-61D250401226}"/>
                </a:ext>
              </a:extLst>
            </p:cNvPr>
            <p:cNvCxnSpPr>
              <a:cxnSpLocks/>
              <a:stCxn id="14" idx="2"/>
              <a:endCxn id="78" idx="2"/>
            </p:cNvCxnSpPr>
            <p:nvPr/>
          </p:nvCxnSpPr>
          <p:spPr>
            <a:xfrm rot="5400000" flipH="1">
              <a:off x="4212177" y="-159108"/>
              <a:ext cx="355107" cy="7488976"/>
            </a:xfrm>
            <a:prstGeom prst="bentConnector3">
              <a:avLst>
                <a:gd name="adj1" fmla="val -64375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CB6719-258A-37E9-7F86-68149F397D92}"/>
                </a:ext>
              </a:extLst>
            </p:cNvPr>
            <p:cNvSpPr txBox="1"/>
            <p:nvPr/>
          </p:nvSpPr>
          <p:spPr>
            <a:xfrm>
              <a:off x="7587355" y="4095507"/>
              <a:ext cx="1449012" cy="370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General positive  Clauses </a:t>
              </a:r>
            </a:p>
            <a:p>
              <a:r>
                <a:rPr lang="en-US" sz="1476" dirty="0"/>
                <a:t>with its predicates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547D960-7A20-562B-CBC6-E935442E3D2C}"/>
                </a:ext>
              </a:extLst>
            </p:cNvPr>
            <p:cNvSpPr/>
            <p:nvPr/>
          </p:nvSpPr>
          <p:spPr>
            <a:xfrm>
              <a:off x="219611" y="2501929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Images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C779CA-FE66-F812-6D49-203F094516E7}"/>
                </a:ext>
              </a:extLst>
            </p:cNvPr>
            <p:cNvSpPr/>
            <p:nvPr/>
          </p:nvSpPr>
          <p:spPr>
            <a:xfrm>
              <a:off x="219611" y="2998326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Languages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C24FACE-FCBC-FE43-193B-96CAE90095B8}"/>
                </a:ext>
              </a:extLst>
            </p:cNvPr>
            <p:cNvCxnSpPr>
              <a:cxnSpLocks/>
            </p:cNvCxnSpPr>
            <p:nvPr/>
          </p:nvCxnSpPr>
          <p:spPr>
            <a:xfrm>
              <a:off x="1233288" y="2972566"/>
              <a:ext cx="2314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BE776D9-9FCE-CC94-6A4F-ABAACBCB95F2}"/>
                </a:ext>
              </a:extLst>
            </p:cNvPr>
            <p:cNvSpPr/>
            <p:nvPr/>
          </p:nvSpPr>
          <p:spPr>
            <a:xfrm>
              <a:off x="1507695" y="2754590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Clause Generator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F25D36-1A87-0BAC-412E-648881F450C8}"/>
                </a:ext>
              </a:extLst>
            </p:cNvPr>
            <p:cNvCxnSpPr>
              <a:cxnSpLocks/>
            </p:cNvCxnSpPr>
            <p:nvPr/>
          </p:nvCxnSpPr>
          <p:spPr>
            <a:xfrm>
              <a:off x="3519500" y="3007423"/>
              <a:ext cx="227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687773-91FE-8C9A-F51D-8B66344E1573}"/>
                </a:ext>
              </a:extLst>
            </p:cNvPr>
            <p:cNvSpPr/>
            <p:nvPr/>
          </p:nvSpPr>
          <p:spPr>
            <a:xfrm>
              <a:off x="3814152" y="2736015"/>
              <a:ext cx="549674" cy="551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2139487-3035-C1A9-81F6-39AE5FF2E9DD}"/>
                </a:ext>
              </a:extLst>
            </p:cNvPr>
            <p:cNvSpPr/>
            <p:nvPr/>
          </p:nvSpPr>
          <p:spPr>
            <a:xfrm>
              <a:off x="4664963" y="2745796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Clause Points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A86268E-E57D-7422-B9B0-8D668DF9E91A}"/>
                </a:ext>
              </a:extLst>
            </p:cNvPr>
            <p:cNvSpPr/>
            <p:nvPr/>
          </p:nvSpPr>
          <p:spPr>
            <a:xfrm>
              <a:off x="5556250" y="2745796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Positive Accuracy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23554FE-DDE5-1497-8BB1-B44083D29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7307" y="3008635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B42FE1-40A3-D190-61C5-1A684DC77F77}"/>
                </a:ext>
              </a:extLst>
            </p:cNvPr>
            <p:cNvSpPr/>
            <p:nvPr/>
          </p:nvSpPr>
          <p:spPr>
            <a:xfrm>
              <a:off x="6372136" y="2731445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Selected Clauses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0D6D4A-E084-F535-94F7-B47C88065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3101" y="3021671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06C66A8-B84B-547C-E980-B3F88882B155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05" y="3021095"/>
              <a:ext cx="425639" cy="5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E2C286-B275-4375-149A-CA1AE8152674}"/>
                </a:ext>
              </a:extLst>
            </p:cNvPr>
            <p:cNvSpPr txBox="1"/>
            <p:nvPr/>
          </p:nvSpPr>
          <p:spPr>
            <a:xfrm>
              <a:off x="5673333" y="5201087"/>
              <a:ext cx="1397606" cy="21636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76" dirty="0"/>
                <a:t>Beam Search Clauses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9ACD0DB-ED4E-1848-8009-F3B00AA6E0BF}"/>
                </a:ext>
              </a:extLst>
            </p:cNvPr>
            <p:cNvSpPr txBox="1"/>
            <p:nvPr/>
          </p:nvSpPr>
          <p:spPr>
            <a:xfrm>
              <a:off x="7744263" y="5227642"/>
              <a:ext cx="1397606" cy="21636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76" dirty="0"/>
                <a:t>Invented Clauses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234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495" y="-809847"/>
            <a:ext cx="3108329" cy="1007580"/>
          </a:xfrm>
        </p:spPr>
        <p:txBody>
          <a:bodyPr>
            <a:normAutofit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8188641" y="4791303"/>
            <a:ext cx="2397947" cy="15236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8632232" y="4452309"/>
            <a:ext cx="162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9657828" y="4273239"/>
            <a:ext cx="525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8E0070A-08A5-097B-7ADF-21BF80EF4DFA}"/>
              </a:ext>
            </a:extLst>
          </p:cNvPr>
          <p:cNvSpPr/>
          <p:nvPr/>
        </p:nvSpPr>
        <p:spPr>
          <a:xfrm>
            <a:off x="3959906" y="1948255"/>
            <a:ext cx="1099079" cy="15746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Beam searched 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B438E-6DE1-45E3-2959-3725B5BAE041}"/>
              </a:ext>
            </a:extLst>
          </p:cNvPr>
          <p:cNvSpPr/>
          <p:nvPr/>
        </p:nvSpPr>
        <p:spPr>
          <a:xfrm>
            <a:off x="11305423" y="1823091"/>
            <a:ext cx="1385409" cy="9657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Invented Clauses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FCC9A-ACAB-60A0-32C9-007AB21F20ED}"/>
              </a:ext>
            </a:extLst>
          </p:cNvPr>
          <p:cNvSpPr/>
          <p:nvPr/>
        </p:nvSpPr>
        <p:spPr>
          <a:xfrm>
            <a:off x="14163993" y="2045996"/>
            <a:ext cx="1256833" cy="48018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NSFR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312689-7B55-C20C-9B18-A75BA35036E4}"/>
              </a:ext>
            </a:extLst>
          </p:cNvPr>
          <p:cNvCxnSpPr>
            <a:cxnSpLocks/>
          </p:cNvCxnSpPr>
          <p:nvPr/>
        </p:nvCxnSpPr>
        <p:spPr>
          <a:xfrm>
            <a:off x="3578038" y="2755106"/>
            <a:ext cx="31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5DAF8D-7F55-04BE-7658-978E1E2DC186}"/>
              </a:ext>
            </a:extLst>
          </p:cNvPr>
          <p:cNvCxnSpPr>
            <a:cxnSpLocks/>
          </p:cNvCxnSpPr>
          <p:nvPr/>
        </p:nvCxnSpPr>
        <p:spPr>
          <a:xfrm>
            <a:off x="15420826" y="4452309"/>
            <a:ext cx="110537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D9E762-3E20-CF5A-4DBA-6EEDD73A7FD9}"/>
              </a:ext>
            </a:extLst>
          </p:cNvPr>
          <p:cNvCxnSpPr>
            <a:cxnSpLocks/>
          </p:cNvCxnSpPr>
          <p:nvPr/>
        </p:nvCxnSpPr>
        <p:spPr>
          <a:xfrm flipV="1">
            <a:off x="6556962" y="2788818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84774-BD0B-7EF2-09BE-302B74426EBC}"/>
              </a:ext>
            </a:extLst>
          </p:cNvPr>
          <p:cNvCxnSpPr>
            <a:cxnSpLocks/>
          </p:cNvCxnSpPr>
          <p:nvPr/>
        </p:nvCxnSpPr>
        <p:spPr>
          <a:xfrm>
            <a:off x="13039639" y="2294967"/>
            <a:ext cx="775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-Turn 31">
            <a:extLst>
              <a:ext uri="{FF2B5EF4-FFF2-40B4-BE49-F238E27FC236}">
                <a16:creationId xmlns:a16="http://schemas.microsoft.com/office/drawing/2014/main" id="{7BECF8B5-D04E-FF64-2509-121D672BC08E}"/>
              </a:ext>
            </a:extLst>
          </p:cNvPr>
          <p:cNvSpPr/>
          <p:nvPr/>
        </p:nvSpPr>
        <p:spPr>
          <a:xfrm rot="10800000">
            <a:off x="14469562" y="7208186"/>
            <a:ext cx="645694" cy="646916"/>
          </a:xfrm>
          <a:prstGeom prst="uturnArrow">
            <a:avLst>
              <a:gd name="adj1" fmla="val 0"/>
              <a:gd name="adj2" fmla="val 7759"/>
              <a:gd name="adj3" fmla="val 17241"/>
              <a:gd name="adj4" fmla="val 5427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0F6B4-EB1E-860C-739E-06B2963664C5}"/>
              </a:ext>
            </a:extLst>
          </p:cNvPr>
          <p:cNvSpPr txBox="1"/>
          <p:nvPr/>
        </p:nvSpPr>
        <p:spPr>
          <a:xfrm>
            <a:off x="15115256" y="7491573"/>
            <a:ext cx="544636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train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CD0B403-BD5C-B873-6633-6DE6980143AD}"/>
              </a:ext>
            </a:extLst>
          </p:cNvPr>
          <p:cNvCxnSpPr>
            <a:cxnSpLocks/>
            <a:stCxn id="4" idx="0"/>
            <a:endCxn id="8" idx="0"/>
          </p:cNvCxnSpPr>
          <p:nvPr/>
        </p:nvCxnSpPr>
        <p:spPr>
          <a:xfrm rot="16200000" flipH="1">
            <a:off x="9602058" y="-3144357"/>
            <a:ext cx="97740" cy="10282964"/>
          </a:xfrm>
          <a:prstGeom prst="bentConnector3">
            <a:avLst>
              <a:gd name="adj1" fmla="val -3453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167729-F8CC-4700-5E1A-E55C06293D1D}"/>
              </a:ext>
            </a:extLst>
          </p:cNvPr>
          <p:cNvSpPr/>
          <p:nvPr/>
        </p:nvSpPr>
        <p:spPr>
          <a:xfrm>
            <a:off x="11316919" y="2956305"/>
            <a:ext cx="1385409" cy="9657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Invented Predicates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F2A88C-BEF4-B843-12EC-15FEB85B2E99}"/>
              </a:ext>
            </a:extLst>
          </p:cNvPr>
          <p:cNvCxnSpPr>
            <a:cxnSpLocks/>
          </p:cNvCxnSpPr>
          <p:nvPr/>
        </p:nvCxnSpPr>
        <p:spPr>
          <a:xfrm>
            <a:off x="13042819" y="3337327"/>
            <a:ext cx="916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F94087-F6F8-B816-B49D-7C2252D19C21}"/>
              </a:ext>
            </a:extLst>
          </p:cNvPr>
          <p:cNvSpPr txBox="1"/>
          <p:nvPr/>
        </p:nvSpPr>
        <p:spPr>
          <a:xfrm>
            <a:off x="1024570" y="3650017"/>
            <a:ext cx="1138028" cy="5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6" dirty="0"/>
              <a:t>Update Language</a:t>
            </a:r>
          </a:p>
        </p:txBody>
      </p:sp>
      <p:cxnSp>
        <p:nvCxnSpPr>
          <p:cNvPr id="26" name="Connector: Elbow 36">
            <a:extLst>
              <a:ext uri="{FF2B5EF4-FFF2-40B4-BE49-F238E27FC236}">
                <a16:creationId xmlns:a16="http://schemas.microsoft.com/office/drawing/2014/main" id="{32DC086B-5B77-98DC-2239-62CB90890682}"/>
              </a:ext>
            </a:extLst>
          </p:cNvPr>
          <p:cNvCxnSpPr>
            <a:cxnSpLocks/>
          </p:cNvCxnSpPr>
          <p:nvPr/>
        </p:nvCxnSpPr>
        <p:spPr>
          <a:xfrm rot="10800000">
            <a:off x="13083890" y="3559570"/>
            <a:ext cx="83461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B5295-5DC7-F2A0-9BB1-3A7515742613}"/>
              </a:ext>
            </a:extLst>
          </p:cNvPr>
          <p:cNvSpPr txBox="1"/>
          <p:nvPr/>
        </p:nvSpPr>
        <p:spPr>
          <a:xfrm>
            <a:off x="12950699" y="3717517"/>
            <a:ext cx="1003736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Eval. Score</a:t>
            </a:r>
          </a:p>
        </p:txBody>
      </p:sp>
      <p:cxnSp>
        <p:nvCxnSpPr>
          <p:cNvPr id="51" name="Connector: Elbow 36">
            <a:extLst>
              <a:ext uri="{FF2B5EF4-FFF2-40B4-BE49-F238E27FC236}">
                <a16:creationId xmlns:a16="http://schemas.microsoft.com/office/drawing/2014/main" id="{0C74E3CB-B73B-9F25-8229-61D250401226}"/>
              </a:ext>
            </a:extLst>
          </p:cNvPr>
          <p:cNvCxnSpPr>
            <a:cxnSpLocks/>
            <a:stCxn id="14" idx="2"/>
            <a:endCxn id="78" idx="2"/>
          </p:cNvCxnSpPr>
          <p:nvPr/>
        </p:nvCxnSpPr>
        <p:spPr>
          <a:xfrm rot="5400000" flipH="1">
            <a:off x="6218994" y="-1868598"/>
            <a:ext cx="524292" cy="11056966"/>
          </a:xfrm>
          <a:prstGeom prst="bentConnector3">
            <a:avLst>
              <a:gd name="adj1" fmla="val -6437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CB6719-258A-37E9-7F86-68149F397D92}"/>
              </a:ext>
            </a:extLst>
          </p:cNvPr>
          <p:cNvSpPr txBox="1"/>
          <p:nvPr/>
        </p:nvSpPr>
        <p:spPr>
          <a:xfrm>
            <a:off x="11202216" y="4413053"/>
            <a:ext cx="2139368" cy="546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76" dirty="0"/>
              <a:t>General positive  Clauses </a:t>
            </a:r>
          </a:p>
          <a:p>
            <a:r>
              <a:rPr lang="en-US" sz="1476" dirty="0"/>
              <a:t>with its predicates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47D960-7A20-562B-CBC6-E935442E3D2C}"/>
              </a:ext>
            </a:extLst>
          </p:cNvPr>
          <p:cNvSpPr/>
          <p:nvPr/>
        </p:nvSpPr>
        <p:spPr>
          <a:xfrm>
            <a:off x="324241" y="2060243"/>
            <a:ext cx="1256830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Images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C779CA-FE66-F812-6D49-203F094516E7}"/>
              </a:ext>
            </a:extLst>
          </p:cNvPr>
          <p:cNvSpPr/>
          <p:nvPr/>
        </p:nvSpPr>
        <p:spPr>
          <a:xfrm>
            <a:off x="324241" y="2793139"/>
            <a:ext cx="1256833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Languages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24FACE-FCBC-FE43-193B-96CAE90095B8}"/>
              </a:ext>
            </a:extLst>
          </p:cNvPr>
          <p:cNvCxnSpPr>
            <a:cxnSpLocks/>
          </p:cNvCxnSpPr>
          <p:nvPr/>
        </p:nvCxnSpPr>
        <p:spPr>
          <a:xfrm>
            <a:off x="1820865" y="2755106"/>
            <a:ext cx="341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BE776D9-9FCE-CC94-6A4F-ABAACBCB95F2}"/>
              </a:ext>
            </a:extLst>
          </p:cNvPr>
          <p:cNvSpPr/>
          <p:nvPr/>
        </p:nvSpPr>
        <p:spPr>
          <a:xfrm>
            <a:off x="2226009" y="2433280"/>
            <a:ext cx="1256830" cy="604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Clause 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F25D36-1A87-0BAC-412E-648881F450C8}"/>
              </a:ext>
            </a:extLst>
          </p:cNvPr>
          <p:cNvCxnSpPr>
            <a:cxnSpLocks/>
          </p:cNvCxnSpPr>
          <p:nvPr/>
        </p:nvCxnSpPr>
        <p:spPr>
          <a:xfrm>
            <a:off x="5196303" y="2806570"/>
            <a:ext cx="335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687773-91FE-8C9A-F51D-8B66344E1573}"/>
              </a:ext>
            </a:extLst>
          </p:cNvPr>
          <p:cNvSpPr/>
          <p:nvPr/>
        </p:nvSpPr>
        <p:spPr>
          <a:xfrm>
            <a:off x="5631337" y="2405856"/>
            <a:ext cx="811557" cy="81492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NSFR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139487-3035-C1A9-81F6-39AE5FF2E9DD}"/>
              </a:ext>
            </a:extLst>
          </p:cNvPr>
          <p:cNvSpPr/>
          <p:nvPr/>
        </p:nvSpPr>
        <p:spPr>
          <a:xfrm>
            <a:off x="6887502" y="2420297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Clause Points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6268E-E57D-7422-B9B0-8D668DF9E91A}"/>
              </a:ext>
            </a:extLst>
          </p:cNvPr>
          <p:cNvSpPr/>
          <p:nvPr/>
        </p:nvSpPr>
        <p:spPr>
          <a:xfrm>
            <a:off x="8203427" y="2420297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Positive Accuracy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3554FE-DDE5-1497-8BB1-B44083D295CA}"/>
              </a:ext>
            </a:extLst>
          </p:cNvPr>
          <p:cNvCxnSpPr>
            <a:cxnSpLocks/>
          </p:cNvCxnSpPr>
          <p:nvPr/>
        </p:nvCxnSpPr>
        <p:spPr>
          <a:xfrm flipV="1">
            <a:off x="7924466" y="2808361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B42FE1-40A3-D190-61C5-1A684DC77F77}"/>
              </a:ext>
            </a:extLst>
          </p:cNvPr>
          <p:cNvSpPr/>
          <p:nvPr/>
        </p:nvSpPr>
        <p:spPr>
          <a:xfrm>
            <a:off x="9408027" y="2399109"/>
            <a:ext cx="1111515" cy="8149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1" dirty="0"/>
              <a:t>Selected Clauses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0D6D4A-E084-F535-94F7-B47C88065D11}"/>
              </a:ext>
            </a:extLst>
          </p:cNvPr>
          <p:cNvCxnSpPr>
            <a:cxnSpLocks/>
          </p:cNvCxnSpPr>
          <p:nvPr/>
        </p:nvCxnSpPr>
        <p:spPr>
          <a:xfrm flipV="1">
            <a:off x="9143696" y="2827607"/>
            <a:ext cx="283541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6C66A8-B84B-547C-E980-B3F88882B155}"/>
              </a:ext>
            </a:extLst>
          </p:cNvPr>
          <p:cNvCxnSpPr>
            <a:cxnSpLocks/>
          </p:cNvCxnSpPr>
          <p:nvPr/>
        </p:nvCxnSpPr>
        <p:spPr>
          <a:xfrm>
            <a:off x="10663246" y="2826755"/>
            <a:ext cx="628428" cy="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10933612" y="-555198"/>
            <a:ext cx="13173" cy="798873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E2C286-B275-4375-149A-CA1AE8152674}"/>
              </a:ext>
            </a:extLst>
          </p:cNvPr>
          <p:cNvSpPr txBox="1"/>
          <p:nvPr/>
        </p:nvSpPr>
        <p:spPr>
          <a:xfrm>
            <a:off x="8376292" y="6045366"/>
            <a:ext cx="2063470" cy="3194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76" dirty="0"/>
              <a:t>Beam Search Clauses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ACD0DB-ED4E-1848-8009-F3B00AA6E0BF}"/>
              </a:ext>
            </a:extLst>
          </p:cNvPr>
          <p:cNvSpPr txBox="1"/>
          <p:nvPr/>
        </p:nvSpPr>
        <p:spPr>
          <a:xfrm>
            <a:off x="11433880" y="6084574"/>
            <a:ext cx="2063470" cy="3194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76" dirty="0"/>
              <a:t>Invented Clauses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211ED-9949-638E-27D4-74CD54DE21A9}"/>
              </a:ext>
            </a:extLst>
          </p:cNvPr>
          <p:cNvSpPr/>
          <p:nvPr/>
        </p:nvSpPr>
        <p:spPr>
          <a:xfrm>
            <a:off x="304055" y="6738865"/>
            <a:ext cx="3033622" cy="674521"/>
          </a:xfrm>
          <a:prstGeom prst="rect">
            <a:avLst/>
          </a:prstGeom>
          <a:solidFill>
            <a:schemeClr val="tx1">
              <a:alpha val="7920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PI Generation Loop</a:t>
            </a:r>
          </a:p>
        </p:txBody>
      </p:sp>
    </p:spTree>
    <p:extLst>
      <p:ext uri="{BB962C8B-B14F-4D97-AF65-F5344CB8AC3E}">
        <p14:creationId xmlns:p14="http://schemas.microsoft.com/office/powerpoint/2010/main" val="610755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396" y="-1302218"/>
            <a:ext cx="3108329" cy="1007580"/>
          </a:xfrm>
        </p:spPr>
        <p:txBody>
          <a:bodyPr>
            <a:normAutofit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8188641" y="4791303"/>
            <a:ext cx="2397947" cy="15236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8632232" y="4452309"/>
            <a:ext cx="1625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9657828" y="4273239"/>
            <a:ext cx="525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B71811F-B1FB-7842-F29B-05D317FD872C}"/>
              </a:ext>
            </a:extLst>
          </p:cNvPr>
          <p:cNvGrpSpPr/>
          <p:nvPr/>
        </p:nvGrpSpPr>
        <p:grpSpPr>
          <a:xfrm>
            <a:off x="128672" y="3919357"/>
            <a:ext cx="17754736" cy="1863734"/>
            <a:chOff x="87151" y="3761123"/>
            <a:chExt cx="12025432" cy="12623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904748-1167-27C8-7327-6FCB62D15FDC}"/>
                </a:ext>
              </a:extLst>
            </p:cNvPr>
            <p:cNvSpPr/>
            <p:nvPr/>
          </p:nvSpPr>
          <p:spPr>
            <a:xfrm>
              <a:off x="4654787" y="3821217"/>
              <a:ext cx="582543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A0D298-1649-CA07-DBDF-1375754EAD7D}"/>
                </a:ext>
              </a:extLst>
            </p:cNvPr>
            <p:cNvSpPr/>
            <p:nvPr/>
          </p:nvSpPr>
          <p:spPr>
            <a:xfrm>
              <a:off x="577839" y="3912636"/>
              <a:ext cx="851263" cy="8369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Beam searched Clauses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58B9A7-D0FB-6CB0-05DF-D085D8792F26}"/>
                </a:ext>
              </a:extLst>
            </p:cNvPr>
            <p:cNvSpPr/>
            <p:nvPr/>
          </p:nvSpPr>
          <p:spPr>
            <a:xfrm>
              <a:off x="1983871" y="4506774"/>
              <a:ext cx="970065" cy="4381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Conflict Clauses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7E98BE-C8B2-8F52-4441-B8F96B6E3DF1}"/>
                </a:ext>
              </a:extLst>
            </p:cNvPr>
            <p:cNvSpPr/>
            <p:nvPr/>
          </p:nvSpPr>
          <p:spPr>
            <a:xfrm>
              <a:off x="10771007" y="3761123"/>
              <a:ext cx="809818" cy="60913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B34AD9D-5285-2406-21F3-5B393E54A75C}"/>
                </a:ext>
              </a:extLst>
            </p:cNvPr>
            <p:cNvCxnSpPr>
              <a:cxnSpLocks/>
            </p:cNvCxnSpPr>
            <p:nvPr/>
          </p:nvCxnSpPr>
          <p:spPr>
            <a:xfrm>
              <a:off x="87151" y="4383137"/>
              <a:ext cx="3545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737739-E94D-DBA4-F73D-9BB56D15F4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75794" y="4120903"/>
              <a:ext cx="436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C227AB1-80DE-FE42-28D3-6E4A688AB250}"/>
                </a:ext>
              </a:extLst>
            </p:cNvPr>
            <p:cNvCxnSpPr>
              <a:cxnSpLocks/>
            </p:cNvCxnSpPr>
            <p:nvPr/>
          </p:nvCxnSpPr>
          <p:spPr>
            <a:xfrm>
              <a:off x="1522300" y="4384580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645B29E-4442-9F0B-61BE-E842DA5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9095" y="4053816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Arrow: U-Turn 46">
              <a:extLst>
                <a:ext uri="{FF2B5EF4-FFF2-40B4-BE49-F238E27FC236}">
                  <a16:creationId xmlns:a16="http://schemas.microsoft.com/office/drawing/2014/main" id="{FD41C096-9332-6330-9F8B-932AEFF4B807}"/>
                </a:ext>
              </a:extLst>
            </p:cNvPr>
            <p:cNvSpPr/>
            <p:nvPr/>
          </p:nvSpPr>
          <p:spPr>
            <a:xfrm rot="10800000">
              <a:off x="10944527" y="4406935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664F7D-0472-D2EB-B9CD-D8883981BCF6}"/>
                </a:ext>
              </a:extLst>
            </p:cNvPr>
            <p:cNvSpPr txBox="1"/>
            <p:nvPr/>
          </p:nvSpPr>
          <p:spPr>
            <a:xfrm>
              <a:off x="11245868" y="4807083"/>
              <a:ext cx="36888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train</a:t>
              </a:r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CDE48C65-A151-AE94-5FC5-AC2776143118}"/>
                </a:ext>
              </a:extLst>
            </p:cNvPr>
            <p:cNvCxnSpPr>
              <a:cxnSpLocks/>
              <a:stCxn id="40" idx="0"/>
              <a:endCxn id="42" idx="0"/>
            </p:cNvCxnSpPr>
            <p:nvPr/>
          </p:nvCxnSpPr>
          <p:spPr>
            <a:xfrm rot="5400000" flipH="1" flipV="1">
              <a:off x="6013937" y="-1249342"/>
              <a:ext cx="151513" cy="10172445"/>
            </a:xfrm>
            <a:prstGeom prst="bentConnector3">
              <a:avLst>
                <a:gd name="adj1" fmla="val 25087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49405F7-E6C0-FD8C-908E-BB17F8DA1224}"/>
                </a:ext>
              </a:extLst>
            </p:cNvPr>
            <p:cNvSpPr/>
            <p:nvPr/>
          </p:nvSpPr>
          <p:spPr>
            <a:xfrm>
              <a:off x="9404969" y="3834117"/>
              <a:ext cx="921299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PI invented Clauses 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758EDA2-06B2-FFA7-BD77-D00908608B10}"/>
                </a:ext>
              </a:extLst>
            </p:cNvPr>
            <p:cNvSpPr/>
            <p:nvPr/>
          </p:nvSpPr>
          <p:spPr>
            <a:xfrm>
              <a:off x="5776597" y="3795325"/>
              <a:ext cx="749995" cy="421298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Positive score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EBEA8D-BC49-7AD5-9512-34A4D06B32D0}"/>
                </a:ext>
              </a:extLst>
            </p:cNvPr>
            <p:cNvSpPr/>
            <p:nvPr/>
          </p:nvSpPr>
          <p:spPr>
            <a:xfrm>
              <a:off x="1997756" y="4000076"/>
              <a:ext cx="956180" cy="438162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Non-conflict clauses 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486C11-611B-7F92-3EAA-58DA0A8A91B8}"/>
                </a:ext>
              </a:extLst>
            </p:cNvPr>
            <p:cNvCxnSpPr>
              <a:cxnSpLocks/>
            </p:cNvCxnSpPr>
            <p:nvPr/>
          </p:nvCxnSpPr>
          <p:spPr>
            <a:xfrm>
              <a:off x="3031702" y="4242845"/>
              <a:ext cx="3103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61DA760F-5D2F-A69A-781C-BA2EF49F3912}"/>
                </a:ext>
              </a:extLst>
            </p:cNvPr>
            <p:cNvCxnSpPr>
              <a:cxnSpLocks/>
            </p:cNvCxnSpPr>
            <p:nvPr/>
          </p:nvCxnSpPr>
          <p:spPr>
            <a:xfrm>
              <a:off x="2954822" y="4744299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B8C927A-6FAC-E52C-BD02-34B5CFB6F488}"/>
                </a:ext>
              </a:extLst>
            </p:cNvPr>
            <p:cNvGrpSpPr/>
            <p:nvPr/>
          </p:nvGrpSpPr>
          <p:grpSpPr>
            <a:xfrm>
              <a:off x="3057486" y="4654830"/>
              <a:ext cx="206828" cy="189560"/>
              <a:chOff x="5577296" y="6005788"/>
              <a:chExt cx="206828" cy="18956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7D6A4F-12CE-CE19-A5C7-BB52DFAB3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44A44E7-B7E0-07E3-4A9A-29A3CA278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B7B0F44-3FE0-ECF9-82BF-33D593C78CA7}"/>
                </a:ext>
              </a:extLst>
            </p:cNvPr>
            <p:cNvSpPr/>
            <p:nvPr/>
          </p:nvSpPr>
          <p:spPr>
            <a:xfrm>
              <a:off x="3421225" y="3791740"/>
              <a:ext cx="749995" cy="409222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Positive Images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ECB87BB-0BD2-6A9F-2888-34A7DCEDFCCA}"/>
                </a:ext>
              </a:extLst>
            </p:cNvPr>
            <p:cNvSpPr/>
            <p:nvPr/>
          </p:nvSpPr>
          <p:spPr>
            <a:xfrm>
              <a:off x="3412625" y="4242845"/>
              <a:ext cx="758596" cy="405183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Negative Images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DB5986-655F-43BF-2884-B7EF459591D5}"/>
                </a:ext>
              </a:extLst>
            </p:cNvPr>
            <p:cNvSpPr/>
            <p:nvPr/>
          </p:nvSpPr>
          <p:spPr>
            <a:xfrm>
              <a:off x="4648616" y="4370256"/>
              <a:ext cx="624489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24C0E57-0BA0-95AA-188F-79022019401C}"/>
                </a:ext>
              </a:extLst>
            </p:cNvPr>
            <p:cNvCxnSpPr>
              <a:cxnSpLocks/>
            </p:cNvCxnSpPr>
            <p:nvPr/>
          </p:nvCxnSpPr>
          <p:spPr>
            <a:xfrm>
              <a:off x="4311656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736B66E-291D-405E-8438-860032FDCF5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517" y="4486687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FEFB75C-F109-779D-7F0D-F74775065771}"/>
                </a:ext>
              </a:extLst>
            </p:cNvPr>
            <p:cNvSpPr/>
            <p:nvPr/>
          </p:nvSpPr>
          <p:spPr>
            <a:xfrm>
              <a:off x="5772169" y="4306601"/>
              <a:ext cx="758596" cy="43768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Negative score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5593147-4664-D867-6713-ECA43EE2C38C}"/>
                </a:ext>
              </a:extLst>
            </p:cNvPr>
            <p:cNvCxnSpPr>
              <a:cxnSpLocks/>
            </p:cNvCxnSpPr>
            <p:nvPr/>
          </p:nvCxnSpPr>
          <p:spPr>
            <a:xfrm>
              <a:off x="5345613" y="45233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BBA6044-1562-D804-35AF-E64B84526B20}"/>
                </a:ext>
              </a:extLst>
            </p:cNvPr>
            <p:cNvCxnSpPr>
              <a:cxnSpLocks/>
            </p:cNvCxnSpPr>
            <p:nvPr/>
          </p:nvCxnSpPr>
          <p:spPr>
            <a:xfrm>
              <a:off x="5342252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D768203-B88C-DF77-704B-2917A606792A}"/>
                </a:ext>
              </a:extLst>
            </p:cNvPr>
            <p:cNvSpPr/>
            <p:nvPr/>
          </p:nvSpPr>
          <p:spPr>
            <a:xfrm>
              <a:off x="7083810" y="4056305"/>
              <a:ext cx="809818" cy="38193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Clause Sign Eval.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79A9741-2B50-1128-3AFC-82CBF080AE36}"/>
                </a:ext>
              </a:extLst>
            </p:cNvPr>
            <p:cNvCxnSpPr>
              <a:cxnSpLocks/>
            </p:cNvCxnSpPr>
            <p:nvPr/>
          </p:nvCxnSpPr>
          <p:spPr>
            <a:xfrm>
              <a:off x="6628787" y="4254679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233FD76-36C7-6F8A-455E-42A726C800C2}"/>
                </a:ext>
              </a:extLst>
            </p:cNvPr>
            <p:cNvSpPr/>
            <p:nvPr/>
          </p:nvSpPr>
          <p:spPr>
            <a:xfrm>
              <a:off x="8169550" y="3785308"/>
              <a:ext cx="749995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Positive Clauses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FFBA04C-73E5-A664-57A2-C089F084124D}"/>
                </a:ext>
              </a:extLst>
            </p:cNvPr>
            <p:cNvSpPr/>
            <p:nvPr/>
          </p:nvSpPr>
          <p:spPr>
            <a:xfrm>
              <a:off x="8170283" y="4259426"/>
              <a:ext cx="758596" cy="437686"/>
            </a:xfrm>
            <a:prstGeom prst="rect">
              <a:avLst/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Negative Clauses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4E61477-1EB6-2E9D-62F2-63E975DC31D1}"/>
                </a:ext>
              </a:extLst>
            </p:cNvPr>
            <p:cNvCxnSpPr>
              <a:cxnSpLocks/>
            </p:cNvCxnSpPr>
            <p:nvPr/>
          </p:nvCxnSpPr>
          <p:spPr>
            <a:xfrm>
              <a:off x="8990552" y="4050291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or: Curved 101">
              <a:extLst>
                <a:ext uri="{FF2B5EF4-FFF2-40B4-BE49-F238E27FC236}">
                  <a16:creationId xmlns:a16="http://schemas.microsoft.com/office/drawing/2014/main" id="{D086FE21-04EF-6A98-072C-68DE086102ED}"/>
                </a:ext>
              </a:extLst>
            </p:cNvPr>
            <p:cNvCxnSpPr>
              <a:cxnSpLocks/>
            </p:cNvCxnSpPr>
            <p:nvPr/>
          </p:nvCxnSpPr>
          <p:spPr>
            <a:xfrm>
              <a:off x="8952656" y="4532791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63725AA-9A8E-7B3E-8448-18EE7F25C588}"/>
                </a:ext>
              </a:extLst>
            </p:cNvPr>
            <p:cNvGrpSpPr/>
            <p:nvPr/>
          </p:nvGrpSpPr>
          <p:grpSpPr>
            <a:xfrm>
              <a:off x="9055320" y="4443322"/>
              <a:ext cx="206828" cy="189560"/>
              <a:chOff x="5577296" y="6005788"/>
              <a:chExt cx="206828" cy="18956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C2343A2-239A-F327-3F3A-8A9C6874C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9A12975-3693-C4CD-3EAD-A2CEF071E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BACF413-3515-254E-766E-4B094E09CE9A}"/>
                </a:ext>
              </a:extLst>
            </p:cNvPr>
            <p:cNvCxnSpPr>
              <a:cxnSpLocks/>
            </p:cNvCxnSpPr>
            <p:nvPr/>
          </p:nvCxnSpPr>
          <p:spPr>
            <a:xfrm>
              <a:off x="7938289" y="42428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2F838CE-4F5B-B61D-B44D-8D23703F2498}"/>
              </a:ext>
            </a:extLst>
          </p:cNvPr>
          <p:cNvSpPr txBox="1"/>
          <p:nvPr/>
        </p:nvSpPr>
        <p:spPr>
          <a:xfrm>
            <a:off x="812185" y="6561904"/>
            <a:ext cx="16975224" cy="546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476" dirty="0"/>
              <a:t>Conflict Clauses:  e.g.  p(A,B) :- at_area_0(A, B), at_area_7(A,B) is a conflict clause, cause the atoms in the clause body </a:t>
            </a:r>
            <a:r>
              <a:rPr lang="en-US" altLang="zh-CN" sz="1476" dirty="0"/>
              <a:t>contradict each other.</a:t>
            </a:r>
          </a:p>
          <a:p>
            <a:pPr marL="253125" indent="-253125">
              <a:buFont typeface="Arial" panose="020B0604020202020204" pitchFamily="34" charset="0"/>
              <a:buChar char="•"/>
            </a:pPr>
            <a:r>
              <a:rPr lang="en-US" sz="1476" dirty="0"/>
              <a:t>Clause Sign: A clause can be given a positive sign </a:t>
            </a:r>
            <a:r>
              <a:rPr lang="zh-CN" altLang="en-US" sz="1476" dirty="0"/>
              <a:t>‘</a:t>
            </a:r>
            <a:r>
              <a:rPr lang="en-US" altLang="zh-CN" sz="1476" dirty="0"/>
              <a:t>+</a:t>
            </a:r>
            <a:r>
              <a:rPr lang="zh-CN" altLang="en-US" sz="1476" dirty="0"/>
              <a:t>’ </a:t>
            </a:r>
            <a:r>
              <a:rPr lang="en-US" altLang="zh-CN" sz="1476" dirty="0"/>
              <a:t>or a negative sign ‘-’. A clause labeled with a positive sign can be further consider for PI module, a clause labeled with a negative sign is discarded for PI module.</a:t>
            </a:r>
            <a:endParaRPr lang="en-US" sz="1476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056897-4200-F86B-229C-63348C0FBDC1}"/>
              </a:ext>
            </a:extLst>
          </p:cNvPr>
          <p:cNvGrpSpPr/>
          <p:nvPr/>
        </p:nvGrpSpPr>
        <p:grpSpPr>
          <a:xfrm>
            <a:off x="3716753" y="-667985"/>
            <a:ext cx="12140403" cy="3521526"/>
            <a:chOff x="1330348" y="2321366"/>
            <a:chExt cx="8222797" cy="23851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DB0D06-205E-5C2E-93A1-18E7E410CDD6}"/>
                </a:ext>
              </a:extLst>
            </p:cNvPr>
            <p:cNvSpPr/>
            <p:nvPr/>
          </p:nvSpPr>
          <p:spPr>
            <a:xfrm>
              <a:off x="4488808" y="2460006"/>
              <a:ext cx="851263" cy="1358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Beam searched Clauses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DB0D80-6CDF-170C-A92B-D945BC83CC80}"/>
                </a:ext>
              </a:extLst>
            </p:cNvPr>
            <p:cNvSpPr/>
            <p:nvPr/>
          </p:nvSpPr>
          <p:spPr>
            <a:xfrm>
              <a:off x="6017064" y="2321366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Clauses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EEA5B0-81B8-53DA-9841-0DF984BDC53C}"/>
                </a:ext>
              </a:extLst>
            </p:cNvPr>
            <p:cNvSpPr/>
            <p:nvPr/>
          </p:nvSpPr>
          <p:spPr>
            <a:xfrm>
              <a:off x="7953199" y="2472341"/>
              <a:ext cx="851263" cy="141666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NSFR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AED9127-CB88-E983-48A8-4248C2647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46" y="289761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645DDFB-0F55-365F-6500-C36D9FC66D86}"/>
                </a:ext>
              </a:extLst>
            </p:cNvPr>
            <p:cNvCxnSpPr>
              <a:cxnSpLocks/>
            </p:cNvCxnSpPr>
            <p:nvPr/>
          </p:nvCxnSpPr>
          <p:spPr>
            <a:xfrm>
              <a:off x="8804462" y="3190613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85A05F-17AF-7DCC-53DC-96CABA085656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49" y="2689392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1C46907-49A2-A475-FD24-192C294091F5}"/>
                </a:ext>
              </a:extLst>
            </p:cNvPr>
            <p:cNvCxnSpPr>
              <a:cxnSpLocks/>
            </p:cNvCxnSpPr>
            <p:nvPr/>
          </p:nvCxnSpPr>
          <p:spPr>
            <a:xfrm>
              <a:off x="7191664" y="2640972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row: U-Turn 31">
              <a:extLst>
                <a:ext uri="{FF2B5EF4-FFF2-40B4-BE49-F238E27FC236}">
                  <a16:creationId xmlns:a16="http://schemas.microsoft.com/office/drawing/2014/main" id="{DA1F70DA-B705-7790-1C2B-5326760B7749}"/>
                </a:ext>
              </a:extLst>
            </p:cNvPr>
            <p:cNvSpPr/>
            <p:nvPr/>
          </p:nvSpPr>
          <p:spPr>
            <a:xfrm rot="10800000">
              <a:off x="8160164" y="3970506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517ED2-4816-5F53-E8DE-F88AC865F5E0}"/>
                </a:ext>
              </a:extLst>
            </p:cNvPr>
            <p:cNvSpPr txBox="1"/>
            <p:nvPr/>
          </p:nvSpPr>
          <p:spPr>
            <a:xfrm>
              <a:off x="8321123" y="4490162"/>
              <a:ext cx="36888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train</a:t>
              </a:r>
            </a:p>
          </p:txBody>
        </p:sp>
        <p:cxnSp>
          <p:nvCxnSpPr>
            <p:cNvPr id="27" name="Connector: Elbow 36">
              <a:extLst>
                <a:ext uri="{FF2B5EF4-FFF2-40B4-BE49-F238E27FC236}">
                  <a16:creationId xmlns:a16="http://schemas.microsoft.com/office/drawing/2014/main" id="{C78729F2-1252-3DCF-1D73-6EE9BD1EA6ED}"/>
                </a:ext>
              </a:extLst>
            </p:cNvPr>
            <p:cNvCxnSpPr>
              <a:cxnSpLocks/>
              <a:stCxn id="17" idx="0"/>
              <a:endCxn id="20" idx="0"/>
            </p:cNvCxnSpPr>
            <p:nvPr/>
          </p:nvCxnSpPr>
          <p:spPr>
            <a:xfrm rot="16200000" flipH="1">
              <a:off x="6640467" y="733978"/>
              <a:ext cx="12335" cy="3464391"/>
            </a:xfrm>
            <a:prstGeom prst="bentConnector3">
              <a:avLst>
                <a:gd name="adj1" fmla="val -18532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E57082-E455-61B4-F578-FCE010E9DD7E}"/>
                </a:ext>
              </a:extLst>
            </p:cNvPr>
            <p:cNvSpPr/>
            <p:nvPr/>
          </p:nvSpPr>
          <p:spPr>
            <a:xfrm>
              <a:off x="6024851" y="3088901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Invented Predicates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1DDFE7E-D7E2-596F-E4BC-C8644B34076A}"/>
                </a:ext>
              </a:extLst>
            </p:cNvPr>
            <p:cNvCxnSpPr>
              <a:cxnSpLocks/>
            </p:cNvCxnSpPr>
            <p:nvPr/>
          </p:nvCxnSpPr>
          <p:spPr>
            <a:xfrm>
              <a:off x="7193817" y="3346971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202FBF7-0EBE-13B3-BC41-40EF9660E9B6}"/>
                </a:ext>
              </a:extLst>
            </p:cNvPr>
            <p:cNvSpPr txBox="1"/>
            <p:nvPr/>
          </p:nvSpPr>
          <p:spPr>
            <a:xfrm>
              <a:off x="1804687" y="3527532"/>
              <a:ext cx="770796" cy="370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6" dirty="0"/>
                <a:t>Update Language</a:t>
              </a:r>
            </a:p>
          </p:txBody>
        </p:sp>
        <p:cxnSp>
          <p:nvCxnSpPr>
            <p:cNvPr id="31" name="Connector: Elbow 36">
              <a:extLst>
                <a:ext uri="{FF2B5EF4-FFF2-40B4-BE49-F238E27FC236}">
                  <a16:creationId xmlns:a16="http://schemas.microsoft.com/office/drawing/2014/main" id="{D1988071-0BF7-0343-131C-A485BF63ECD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1636" y="3497497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10F356-26EE-BA6C-7777-88C9DA73E31B}"/>
                </a:ext>
              </a:extLst>
            </p:cNvPr>
            <p:cNvSpPr txBox="1"/>
            <p:nvPr/>
          </p:nvSpPr>
          <p:spPr>
            <a:xfrm>
              <a:off x="7131424" y="3604476"/>
              <a:ext cx="679839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Eval. Score</a:t>
              </a:r>
            </a:p>
          </p:txBody>
        </p:sp>
        <p:cxnSp>
          <p:nvCxnSpPr>
            <p:cNvPr id="35" name="Connector: Elbow 36">
              <a:extLst>
                <a:ext uri="{FF2B5EF4-FFF2-40B4-BE49-F238E27FC236}">
                  <a16:creationId xmlns:a16="http://schemas.microsoft.com/office/drawing/2014/main" id="{3530DAB3-CA48-13BE-81DA-F56FA0D971B8}"/>
                </a:ext>
              </a:extLst>
            </p:cNvPr>
            <p:cNvCxnSpPr>
              <a:cxnSpLocks/>
              <a:stCxn id="28" idx="2"/>
              <a:endCxn id="39" idx="2"/>
            </p:cNvCxnSpPr>
            <p:nvPr/>
          </p:nvCxnSpPr>
          <p:spPr>
            <a:xfrm rot="5400000" flipH="1">
              <a:off x="3931836" y="1180805"/>
              <a:ext cx="386334" cy="4738046"/>
            </a:xfrm>
            <a:prstGeom prst="bentConnector3">
              <a:avLst>
                <a:gd name="adj1" fmla="val -11486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CE6F15-3A48-F159-D6D2-9B324F138B28}"/>
                </a:ext>
              </a:extLst>
            </p:cNvPr>
            <p:cNvSpPr txBox="1"/>
            <p:nvPr/>
          </p:nvSpPr>
          <p:spPr>
            <a:xfrm>
              <a:off x="5505317" y="4244775"/>
              <a:ext cx="976373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Good Predicates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86CEC03-9D12-DC30-9218-FD7E00A7FA63}"/>
                </a:ext>
              </a:extLst>
            </p:cNvPr>
            <p:cNvSpPr/>
            <p:nvPr/>
          </p:nvSpPr>
          <p:spPr>
            <a:xfrm>
              <a:off x="1330348" y="2450764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Images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74D94-00BA-E40E-A2E0-5CBBFE658D45}"/>
                </a:ext>
              </a:extLst>
            </p:cNvPr>
            <p:cNvSpPr/>
            <p:nvPr/>
          </p:nvSpPr>
          <p:spPr>
            <a:xfrm>
              <a:off x="1330348" y="2947161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Languages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161F1BA-B6CD-67CF-94BB-5EE98BEB51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025" y="290897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9DEBF6-C450-8DAB-FC38-FA3E45724226}"/>
                </a:ext>
              </a:extLst>
            </p:cNvPr>
            <p:cNvSpPr/>
            <p:nvPr/>
          </p:nvSpPr>
          <p:spPr>
            <a:xfrm>
              <a:off x="2926011" y="2689392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71" dirty="0"/>
                <a:t>Clause Generator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0F15E82-2A5B-336B-8548-17BEB8D20BAC}"/>
                </a:ext>
              </a:extLst>
            </p:cNvPr>
            <p:cNvCxnSpPr>
              <a:cxnSpLocks/>
            </p:cNvCxnSpPr>
            <p:nvPr/>
          </p:nvCxnSpPr>
          <p:spPr>
            <a:xfrm>
              <a:off x="5458163" y="3373193"/>
              <a:ext cx="398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007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FE78073-8163-8DE5-9252-187268C70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7" y="1606434"/>
            <a:ext cx="6951906" cy="29243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47740C-8139-C590-8410-3658AD4C6DC5}"/>
              </a:ext>
            </a:extLst>
          </p:cNvPr>
          <p:cNvSpPr txBox="1"/>
          <p:nvPr/>
        </p:nvSpPr>
        <p:spPr>
          <a:xfrm>
            <a:off x="674588" y="-385494"/>
            <a:ext cx="4144148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b="1" dirty="0"/>
              <a:t>PI Clauses with positive 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1F901-FDAB-C181-32B6-31FB54912C2A}"/>
              </a:ext>
            </a:extLst>
          </p:cNvPr>
          <p:cNvSpPr txBox="1"/>
          <p:nvPr/>
        </p:nvSpPr>
        <p:spPr>
          <a:xfrm>
            <a:off x="9218475" y="2579869"/>
            <a:ext cx="7496427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We can cluster all the PI clauses with positive sign as a new concept and </a:t>
            </a:r>
            <a:r>
              <a:rPr lang="en-US" sz="2658" b="1" dirty="0"/>
              <a:t>invent</a:t>
            </a:r>
            <a:r>
              <a:rPr lang="en-US" sz="2658" dirty="0"/>
              <a:t> a </a:t>
            </a:r>
            <a:r>
              <a:rPr lang="en-US" sz="2658" b="1" dirty="0"/>
              <a:t>new</a:t>
            </a:r>
            <a:r>
              <a:rPr lang="en-US" sz="2658" dirty="0"/>
              <a:t> </a:t>
            </a:r>
            <a:r>
              <a:rPr lang="en-US" sz="2658" b="1" dirty="0"/>
              <a:t>predicate</a:t>
            </a:r>
            <a:r>
              <a:rPr lang="en-US" sz="2658" dirty="0"/>
              <a:t> for it.</a:t>
            </a:r>
          </a:p>
        </p:txBody>
      </p:sp>
    </p:spTree>
    <p:extLst>
      <p:ext uri="{BB962C8B-B14F-4D97-AF65-F5344CB8AC3E}">
        <p14:creationId xmlns:p14="http://schemas.microsoft.com/office/powerpoint/2010/main" val="3265384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1005958" y="-709569"/>
            <a:ext cx="1299971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Counter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10603901" y="5600649"/>
            <a:ext cx="7396762" cy="17620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prop_1) :- One(a, prop_1), One(b, prop_1)</a:t>
            </a:r>
            <a:endParaRPr lang="en-US" sz="15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([],prop_1)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5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), One(c, prop_1)</a:t>
            </a:r>
          </a:p>
          <a:p>
            <a:endParaRPr lang="en-US" sz="15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prop_2) :- One(a, prop_2), One(b, prop_2)</a:t>
            </a:r>
            <a:endParaRPr lang="en-US" sz="15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</a:t>
            </a:r>
            <a:r>
              <a:rPr lang="en-US" sz="15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prop_2)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5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, prop_2), One(c, prop_2)</a:t>
            </a:r>
          </a:p>
          <a:p>
            <a:endParaRPr lang="en-US" sz="15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5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616B49A-2591-9E30-00C8-446E0630AFC8}"/>
              </a:ext>
            </a:extLst>
          </p:cNvPr>
          <p:cNvGrpSpPr/>
          <p:nvPr/>
        </p:nvGrpSpPr>
        <p:grpSpPr>
          <a:xfrm>
            <a:off x="2490940" y="611259"/>
            <a:ext cx="5225918" cy="4592406"/>
            <a:chOff x="2493818" y="877394"/>
            <a:chExt cx="2680855" cy="218446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D1643D1-B46B-9F9C-C4D7-14916100964F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789FBC-09EF-DAFE-5B18-B370DA195831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ED2DA1-B7A8-8822-4253-CE34B1331FCC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17B182-0023-16A2-3766-71582DCEC0C9}"/>
                </a:ext>
              </a:extLst>
            </p:cNvPr>
            <p:cNvSpPr/>
            <p:nvPr/>
          </p:nvSpPr>
          <p:spPr>
            <a:xfrm>
              <a:off x="3299187" y="250134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89C614-B35E-33E9-254B-5BD9250BE40B}"/>
                </a:ext>
              </a:extLst>
            </p:cNvPr>
            <p:cNvSpPr txBox="1"/>
            <p:nvPr/>
          </p:nvSpPr>
          <p:spPr>
            <a:xfrm>
              <a:off x="3305112" y="2607236"/>
              <a:ext cx="150650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5EB8B42-18D9-98B1-C16F-FB1224E6F8BA}"/>
                </a:ext>
              </a:extLst>
            </p:cNvPr>
            <p:cNvSpPr txBox="1"/>
            <p:nvPr/>
          </p:nvSpPr>
          <p:spPr>
            <a:xfrm>
              <a:off x="3503746" y="2361629"/>
              <a:ext cx="147361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CDEB5F-24B1-22D8-E91E-21358912D5E1}"/>
                </a:ext>
              </a:extLst>
            </p:cNvPr>
            <p:cNvSpPr txBox="1"/>
            <p:nvPr/>
          </p:nvSpPr>
          <p:spPr>
            <a:xfrm>
              <a:off x="3790020" y="2075426"/>
              <a:ext cx="146539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D577E05-CB63-0681-467E-7B12CD06EBC7}"/>
                </a:ext>
              </a:extLst>
            </p:cNvPr>
            <p:cNvSpPr txBox="1"/>
            <p:nvPr/>
          </p:nvSpPr>
          <p:spPr>
            <a:xfrm>
              <a:off x="4065565" y="1762998"/>
              <a:ext cx="154763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3CB6819-1253-7348-E5E1-C2135769098C}"/>
                </a:ext>
              </a:extLst>
            </p:cNvPr>
            <p:cNvSpPr txBox="1"/>
            <p:nvPr/>
          </p:nvSpPr>
          <p:spPr>
            <a:xfrm>
              <a:off x="4398835" y="1445798"/>
              <a:ext cx="142427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4AC02D0-DC7F-92CF-C57C-E9DD8E856F44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72C46FA-3F45-C47B-2AEF-98F8E88746CF}"/>
              </a:ext>
            </a:extLst>
          </p:cNvPr>
          <p:cNvGrpSpPr/>
          <p:nvPr/>
        </p:nvGrpSpPr>
        <p:grpSpPr>
          <a:xfrm>
            <a:off x="10603900" y="669468"/>
            <a:ext cx="5225918" cy="4592406"/>
            <a:chOff x="2493818" y="877394"/>
            <a:chExt cx="2680855" cy="2184461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F5A0948-0BB3-DB86-88F2-AD84268B570C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004C4FC-8336-A8AF-33C5-798661C22856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A2B5F5A-6C8D-100C-7D0B-8F79A2EE36CB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CA5EC34-C0A7-804C-7370-71C89A6148B7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903F300-61A6-5892-2995-E77CDC5D7F1E}"/>
                </a:ext>
              </a:extLst>
            </p:cNvPr>
            <p:cNvSpPr txBox="1"/>
            <p:nvPr/>
          </p:nvSpPr>
          <p:spPr>
            <a:xfrm>
              <a:off x="3503746" y="2361629"/>
              <a:ext cx="147361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A0ADAA8-8746-A0C3-B4C0-2F324B5C55E3}"/>
                </a:ext>
              </a:extLst>
            </p:cNvPr>
            <p:cNvSpPr txBox="1"/>
            <p:nvPr/>
          </p:nvSpPr>
          <p:spPr>
            <a:xfrm>
              <a:off x="3790020" y="2075426"/>
              <a:ext cx="146539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9EDC39E-6C95-2EDF-405A-2FA0B761FD68}"/>
                </a:ext>
              </a:extLst>
            </p:cNvPr>
            <p:cNvSpPr txBox="1"/>
            <p:nvPr/>
          </p:nvSpPr>
          <p:spPr>
            <a:xfrm>
              <a:off x="4065565" y="1762998"/>
              <a:ext cx="154763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FC4930A-C02C-D3DC-8A63-9C65FDA2B5A4}"/>
                </a:ext>
              </a:extLst>
            </p:cNvPr>
            <p:cNvSpPr txBox="1"/>
            <p:nvPr/>
          </p:nvSpPr>
          <p:spPr>
            <a:xfrm>
              <a:off x="4398835" y="1445798"/>
              <a:ext cx="142427" cy="151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49A9E78-B24A-A293-0407-CCC55D15DC3F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FA5906D-7A58-DB22-3307-E26677E1D500}"/>
              </a:ext>
            </a:extLst>
          </p:cNvPr>
          <p:cNvSpPr/>
          <p:nvPr/>
        </p:nvSpPr>
        <p:spPr>
          <a:xfrm>
            <a:off x="11000476" y="1473561"/>
            <a:ext cx="460993" cy="332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49D6DF-70D4-54C6-9F97-0D024D8D5710}"/>
              </a:ext>
            </a:extLst>
          </p:cNvPr>
          <p:cNvSpPr/>
          <p:nvPr/>
        </p:nvSpPr>
        <p:spPr>
          <a:xfrm>
            <a:off x="11173180" y="2123243"/>
            <a:ext cx="460993" cy="332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A07C41-B322-503B-E07C-7F8A240A9210}"/>
              </a:ext>
            </a:extLst>
          </p:cNvPr>
          <p:cNvSpPr/>
          <p:nvPr/>
        </p:nvSpPr>
        <p:spPr>
          <a:xfrm>
            <a:off x="11858044" y="1665716"/>
            <a:ext cx="460993" cy="332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E2D6C88-1DBF-BE6E-FD57-98A1303B65A5}"/>
              </a:ext>
            </a:extLst>
          </p:cNvPr>
          <p:cNvSpPr/>
          <p:nvPr/>
        </p:nvSpPr>
        <p:spPr>
          <a:xfrm>
            <a:off x="11353130" y="2716251"/>
            <a:ext cx="460993" cy="332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</p:spTree>
    <p:extLst>
      <p:ext uri="{BB962C8B-B14F-4D97-AF65-F5344CB8AC3E}">
        <p14:creationId xmlns:p14="http://schemas.microsoft.com/office/powerpoint/2010/main" val="11337051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1917-CE4C-B4BD-717D-0F384A62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2FE7C-22D8-332A-BB05-0667835A9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  <a:p>
            <a:pPr lvl="1"/>
            <a:r>
              <a:rPr lang="en-US" dirty="0"/>
              <a:t>Cluster Invention (Cluster any 2, 3, 4,… areas)</a:t>
            </a:r>
          </a:p>
          <a:p>
            <a:pPr lvl="2"/>
            <a:r>
              <a:rPr lang="en-US" dirty="0"/>
              <a:t>Inv(A,B) :- p1(A,B)</a:t>
            </a:r>
          </a:p>
          <a:p>
            <a:pPr lvl="2"/>
            <a:r>
              <a:rPr lang="en-US" dirty="0"/>
              <a:t>Inv(A,B) :- p2(A,B)</a:t>
            </a:r>
          </a:p>
          <a:p>
            <a:pPr lvl="1"/>
            <a:r>
              <a:rPr lang="en-US" dirty="0"/>
              <a:t>Repeat Chain invention</a:t>
            </a:r>
          </a:p>
          <a:p>
            <a:pPr lvl="2"/>
            <a:r>
              <a:rPr lang="en-US" dirty="0"/>
              <a:t>Inv(A,B) :- p(A,C), p(C,B)</a:t>
            </a:r>
          </a:p>
          <a:p>
            <a:pPr lvl="1"/>
            <a:r>
              <a:rPr lang="en-US" dirty="0"/>
              <a:t>Combine Chain Invention</a:t>
            </a:r>
          </a:p>
          <a:p>
            <a:pPr lvl="2"/>
            <a:r>
              <a:rPr lang="en-US" dirty="0"/>
              <a:t>Inv(A,B):-p_1(A,C), p_2(C,B)</a:t>
            </a:r>
          </a:p>
          <a:p>
            <a:pPr lvl="1"/>
            <a:endParaRPr lang="en-US" dirty="0"/>
          </a:p>
          <a:p>
            <a:r>
              <a:rPr lang="en-US" dirty="0"/>
              <a:t>Some invented predicates only appear in the negative images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92A9AE-7EEF-5585-DDDC-F68E71A17F60}"/>
              </a:ext>
            </a:extLst>
          </p:cNvPr>
          <p:cNvGrpSpPr/>
          <p:nvPr/>
        </p:nvGrpSpPr>
        <p:grpSpPr>
          <a:xfrm>
            <a:off x="12155032" y="793593"/>
            <a:ext cx="4219633" cy="4160047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1F8EF6A-B9FF-E293-8B25-1586A505FEF6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436863-DF32-D262-B689-BE0DC4AE4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8B4B46-4211-ED55-9F3B-92D40E1A1BDD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414CBC-C7E2-DDE9-CB1D-A0B2E50D72BC}"/>
                </a:ext>
              </a:extLst>
            </p:cNvPr>
            <p:cNvSpPr txBox="1"/>
            <p:nvPr/>
          </p:nvSpPr>
          <p:spPr>
            <a:xfrm>
              <a:off x="4844713" y="2814450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E06CF-5B7F-BC80-8ECF-37C144C674E3}"/>
                </a:ext>
              </a:extLst>
            </p:cNvPr>
            <p:cNvSpPr txBox="1"/>
            <p:nvPr/>
          </p:nvSpPr>
          <p:spPr>
            <a:xfrm>
              <a:off x="5945157" y="2814450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9B075F-4B29-D826-DCCD-0C1CEE64F20A}"/>
                </a:ext>
              </a:extLst>
            </p:cNvPr>
            <p:cNvSpPr txBox="1"/>
            <p:nvPr/>
          </p:nvSpPr>
          <p:spPr>
            <a:xfrm>
              <a:off x="4824924" y="3747451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890504-BB54-7FAD-BF2B-511666A81E5C}"/>
                </a:ext>
              </a:extLst>
            </p:cNvPr>
            <p:cNvSpPr txBox="1"/>
            <p:nvPr/>
          </p:nvSpPr>
          <p:spPr>
            <a:xfrm>
              <a:off x="4016976" y="2125087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648350-FC44-3E2A-B8B4-5F091C94AF4B}"/>
                </a:ext>
              </a:extLst>
            </p:cNvPr>
            <p:cNvSpPr txBox="1"/>
            <p:nvPr/>
          </p:nvSpPr>
          <p:spPr>
            <a:xfrm>
              <a:off x="5947138" y="3747451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CC8914-819E-450E-DA63-4F1A28A5C670}"/>
                </a:ext>
              </a:extLst>
            </p:cNvPr>
            <p:cNvSpPr txBox="1"/>
            <p:nvPr/>
          </p:nvSpPr>
          <p:spPr>
            <a:xfrm>
              <a:off x="6820397" y="2125087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0D2033-88DD-3A85-A7D1-398A9D566BA7}"/>
                </a:ext>
              </a:extLst>
            </p:cNvPr>
            <p:cNvSpPr txBox="1"/>
            <p:nvPr/>
          </p:nvSpPr>
          <p:spPr>
            <a:xfrm>
              <a:off x="3949678" y="4530438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A9AFEC-964D-8190-CDCC-D0839EA5BDD8}"/>
                </a:ext>
              </a:extLst>
            </p:cNvPr>
            <p:cNvSpPr txBox="1"/>
            <p:nvPr/>
          </p:nvSpPr>
          <p:spPr>
            <a:xfrm>
              <a:off x="6971240" y="4613567"/>
              <a:ext cx="389682" cy="546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7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C8338E9-75F6-4FF0-BAC6-088E209D1080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F671DC-8536-2849-4FBF-4A545B607646}"/>
                </a:ext>
              </a:extLst>
            </p:cNvPr>
            <p:cNvSpPr/>
            <p:nvPr/>
          </p:nvSpPr>
          <p:spPr>
            <a:xfrm>
              <a:off x="7162376" y="2795455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</p:spTree>
    <p:extLst>
      <p:ext uri="{BB962C8B-B14F-4D97-AF65-F5344CB8AC3E}">
        <p14:creationId xmlns:p14="http://schemas.microsoft.com/office/powerpoint/2010/main" val="4237056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41C5-0691-11AB-8645-5F41F105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F8FB1-F08E-B41E-1273-B097282B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 a bunch of new predicates</a:t>
            </a:r>
          </a:p>
          <a:p>
            <a:pPr lvl="1"/>
            <a:r>
              <a:rPr lang="en-US" dirty="0"/>
              <a:t>See if any works</a:t>
            </a:r>
          </a:p>
          <a:p>
            <a:pPr lvl="1"/>
            <a:endParaRPr lang="en-US" dirty="0"/>
          </a:p>
          <a:p>
            <a:r>
              <a:rPr lang="en-US" dirty="0"/>
              <a:t>If the new intent space is too large</a:t>
            </a:r>
          </a:p>
          <a:p>
            <a:pPr lvl="1"/>
            <a:r>
              <a:rPr lang="en-US" dirty="0"/>
              <a:t>A neural network is required for selection</a:t>
            </a:r>
          </a:p>
        </p:txBody>
      </p:sp>
    </p:spTree>
    <p:extLst>
      <p:ext uri="{BB962C8B-B14F-4D97-AF65-F5344CB8AC3E}">
        <p14:creationId xmlns:p14="http://schemas.microsoft.com/office/powerpoint/2010/main" val="12409427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2CAB-AA91-6683-AE13-947BE9CC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735F-5E2D-255A-8663-B572E181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GB" sz="2068" dirty="0">
                <a:solidFill>
                  <a:srgbClr val="000000"/>
                </a:solidFill>
                <a:latin typeface="JetBrains Mono"/>
              </a:rPr>
              <a:t>with_prop_1(X):-pred_2_args_id_0(X,Y),pred_1_args_id_0(Y).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>
                <a:solidFill>
                  <a:srgbClr val="000000"/>
                </a:solidFill>
                <a:latin typeface="JetBrains Mono"/>
              </a:rPr>
              <a:t>with_prop_2(X,Y):-pred_3_args_id_0(X,Y,Z),pred_1_args_id_0(Z).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cluster_pred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(X):-pred_1_args_id_0(X).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cluster_pred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(X,Y):-pred_2_args_id_0(X,Y).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cluster_pred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(X,Y,Z):-pred_2_args_id_0(X,Y,Z).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>
                <a:solidFill>
                  <a:srgbClr val="000000"/>
                </a:solidFill>
                <a:latin typeface="JetBrains Mono"/>
              </a:rPr>
              <a:t>commutative(X):-pred_2_args_id_0(X,Y),pred_2_args_id_0(Y,X).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>
                <a:solidFill>
                  <a:srgbClr val="000000"/>
                </a:solidFill>
                <a:latin typeface="JetBrains Mono"/>
              </a:rPr>
              <a:t>commutative(Y):-pred_2_args_id_0(X,Y),pred_2_args_id_0(Y,X).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prop_same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(X,Y):-pred_2_args_id_0(X,Z),pred_2_args_id_0(Y,Z).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prop_diff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(X,Y):-pred_2_args_id_0(X,Z),pred_2_args_id_0(Y,W),pred_2_args_id_1(Z,W).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>
                <a:solidFill>
                  <a:srgbClr val="000000"/>
                </a:solidFill>
                <a:latin typeface="JetBrains Mono"/>
              </a:rPr>
              <a:t>pair(X,Y):-pred_2_args_id_0(X,Y),pred_2_args_id_1(Y,X).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chain_same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(X,Y):-pred_2_args_id_0(X,Z),pred_2_args_id_0(Z,Y).</a:t>
            </a:r>
            <a:br>
              <a:rPr lang="en-GB" sz="2068" dirty="0">
                <a:solidFill>
                  <a:srgbClr val="000000"/>
                </a:solidFill>
                <a:latin typeface="JetBrains Mono"/>
              </a:rPr>
            </a:br>
            <a:r>
              <a:rPr lang="en-GB" sz="2068" dirty="0" err="1">
                <a:solidFill>
                  <a:srgbClr val="000000"/>
                </a:solidFill>
                <a:latin typeface="JetBrains Mono"/>
              </a:rPr>
              <a:t>chain_diff</a:t>
            </a:r>
            <a:r>
              <a:rPr lang="en-GB" sz="2068" dirty="0">
                <a:solidFill>
                  <a:srgbClr val="000000"/>
                </a:solidFill>
                <a:latin typeface="JetBrains Mono"/>
              </a:rPr>
              <a:t>(X,Y):-pred_2_args_id_0(X,Z),pred_2_args_id_1(Z,Y).</a:t>
            </a:r>
          </a:p>
        </p:txBody>
      </p:sp>
    </p:spTree>
    <p:extLst>
      <p:ext uri="{BB962C8B-B14F-4D97-AF65-F5344CB8AC3E}">
        <p14:creationId xmlns:p14="http://schemas.microsoft.com/office/powerpoint/2010/main" val="1263425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181E-40F6-6D25-4B83-5458313F9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171E-5A30-DB92-2865-39D9FB9D0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Neural-Symbolic Predicate Invention from Visual Scenes</a:t>
            </a:r>
          </a:p>
          <a:p>
            <a:r>
              <a:rPr lang="en-US" dirty="0"/>
              <a:t>Visual Scene Logical Programming through Predicate Invention</a:t>
            </a:r>
          </a:p>
        </p:txBody>
      </p:sp>
    </p:spTree>
    <p:extLst>
      <p:ext uri="{BB962C8B-B14F-4D97-AF65-F5344CB8AC3E}">
        <p14:creationId xmlns:p14="http://schemas.microsoft.com/office/powerpoint/2010/main" val="3284260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2BCA-E0F9-8FB6-4227-2E1F1BE8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Predicate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EE993-08C1-F93D-E299-CF2160F07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pred_2_args_id_0:2:prop,prop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pred_2_args_id_1:2:prop,prop</a:t>
            </a:r>
          </a:p>
        </p:txBody>
      </p:sp>
    </p:spTree>
    <p:extLst>
      <p:ext uri="{BB962C8B-B14F-4D97-AF65-F5344CB8AC3E}">
        <p14:creationId xmlns:p14="http://schemas.microsoft.com/office/powerpoint/2010/main" val="137120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72B1C0-ED6D-275B-9B9C-4E3F3584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08" y="-597857"/>
            <a:ext cx="12117520" cy="805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869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BA3EC1-5C1A-84EC-D81C-801E2FB9C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" y="-1571930"/>
            <a:ext cx="3246745" cy="7067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59733-826D-1EB8-665B-C93DCA03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95" y="-1571930"/>
            <a:ext cx="2978219" cy="7067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AEF52A-023D-3E5D-1B89-8B97459A2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813" y="-1571929"/>
            <a:ext cx="2797830" cy="72494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6AA16-2275-8277-9BC2-1E5E4848B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511" y="-1633686"/>
            <a:ext cx="2967712" cy="7450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206CE-8A36-EC1E-8FF6-0946353E4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002" y="-1573371"/>
            <a:ext cx="2967712" cy="75382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D4FF48-CDA3-351E-1FFD-661C08EBE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582" y="-1611254"/>
            <a:ext cx="2959727" cy="74054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90826E-35C5-971C-5CB2-1E9F121011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47"/>
          <a:stretch/>
        </p:blipFill>
        <p:spPr>
          <a:xfrm>
            <a:off x="54373" y="5665386"/>
            <a:ext cx="2959727" cy="26451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1DC4E4-2980-9E84-08BC-EA1A20ECB1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5"/>
          <a:stretch/>
        </p:blipFill>
        <p:spPr>
          <a:xfrm>
            <a:off x="9420346" y="6239282"/>
            <a:ext cx="3158166" cy="21770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973312-A067-2391-0EBE-3DB28C319E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3" b="26393"/>
          <a:stretch/>
        </p:blipFill>
        <p:spPr>
          <a:xfrm>
            <a:off x="3099103" y="5556991"/>
            <a:ext cx="2967712" cy="26451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319E3-CB00-6C1A-6A12-F5FD0D408F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3"/>
          <a:stretch/>
        </p:blipFill>
        <p:spPr>
          <a:xfrm>
            <a:off x="6151816" y="6320145"/>
            <a:ext cx="2967712" cy="1990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52C03-825B-2428-6DFB-2E6689F8746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8"/>
          <a:stretch/>
        </p:blipFill>
        <p:spPr>
          <a:xfrm>
            <a:off x="13684522" y="6085107"/>
            <a:ext cx="2967712" cy="211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1005959" y="-709569"/>
            <a:ext cx="1096775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Online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3209488" y="4573944"/>
            <a:ext cx="5393003" cy="1284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at_area_1(A,B), at_area_1(B,C)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at_area_1(C,D)</a:t>
            </a:r>
          </a:p>
          <a:p>
            <a:r>
              <a:rPr lang="en-US" sz="15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at_area_1(D,E)</a:t>
            </a:r>
          </a:p>
          <a:p>
            <a:endParaRPr lang="en-US" sz="15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5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3376571" y="-388291"/>
            <a:ext cx="5225918" cy="4791897"/>
            <a:chOff x="1270945" y="1289458"/>
            <a:chExt cx="3539558" cy="324559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270945" y="1289458"/>
              <a:ext cx="3539558" cy="3110475"/>
              <a:chOff x="3049075" y="87536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9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3" y="2204865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59" y="2245667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3" y="2874989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6" y="1846263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7" y="2914105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0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49075" y="875367"/>
                <a:ext cx="3539558" cy="3110475"/>
                <a:chOff x="2493818" y="877394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511932" y="2253699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299187" y="250134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305112" y="2607236"/>
                  <a:ext cx="150650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3503746" y="2361629"/>
                  <a:ext cx="147361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146539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154763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142427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493818" y="877394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9919529" y="4663050"/>
            <a:ext cx="5393003" cy="8079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at_area_0(A,B), at_area_0(B,C)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at_area_0(C,D)</a:t>
            </a:r>
          </a:p>
          <a:p>
            <a:r>
              <a:rPr lang="en-US" sz="15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at_area_0(D,E)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10037516" y="-326225"/>
            <a:ext cx="5225918" cy="4965913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3" y="220486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59" y="224566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7" y="291410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354004" y="377587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361827" y="3926658"/>
              <a:ext cx="198905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194562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19347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204334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188048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</p:spTree>
    <p:extLst>
      <p:ext uri="{BB962C8B-B14F-4D97-AF65-F5344CB8AC3E}">
        <p14:creationId xmlns:p14="http://schemas.microsoft.com/office/powerpoint/2010/main" val="3468343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1005959" y="-709569"/>
            <a:ext cx="1838965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1101962" y="5774582"/>
            <a:ext cx="7994373" cy="8079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(Direct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5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at_area_3(B,A), at_area_1(A,C) (Chain Invention)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1255914" y="818374"/>
            <a:ext cx="5225918" cy="4737963"/>
            <a:chOff x="1314033" y="1325988"/>
            <a:chExt cx="3539558" cy="320906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314033" y="1325988"/>
              <a:ext cx="3539558" cy="3110475"/>
              <a:chOff x="3092163" y="91189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9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3" y="2204865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59" y="2245667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3" y="2874989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6" y="1846263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7" y="2914105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0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363876" cy="4110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29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92163" y="911897"/>
                <a:ext cx="3539558" cy="3110475"/>
                <a:chOff x="2526453" y="903049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124188" y="2134424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460534" y="2289236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516952" y="2393549"/>
                  <a:ext cx="150650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2960588" y="2228964"/>
                  <a:ext cx="147361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146539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154763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142427" cy="1519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76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526453" y="903049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8464576" y="5633544"/>
            <a:ext cx="8097889" cy="1284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5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5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9731444" y="698352"/>
            <a:ext cx="5225918" cy="4965913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3" y="220486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59" y="224566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7" y="291410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198905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194562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19347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204334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188048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</p:grpSp>
    </p:spTree>
    <p:extLst>
      <p:ext uri="{BB962C8B-B14F-4D97-AF65-F5344CB8AC3E}">
        <p14:creationId xmlns:p14="http://schemas.microsoft.com/office/powerpoint/2010/main" val="1125568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1005959" y="-709569"/>
            <a:ext cx="1838965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907307" y="5605486"/>
            <a:ext cx="7994373" cy="8079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 (Direct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5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at_area_5(B,A), at_area_1(A,C) (Line Invention)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1203968" y="640516"/>
            <a:ext cx="5225918" cy="4592406"/>
            <a:chOff x="3092163" y="911897"/>
            <a:chExt cx="3539558" cy="311047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3" y="220486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59" y="2245667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7" y="291410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0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10475"/>
              <a:chOff x="2526453" y="903049"/>
              <a:chExt cx="2680855" cy="218446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73600" y="2743688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460534" y="2289236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516952" y="2393549"/>
                <a:ext cx="150650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67540" y="2884914"/>
                <a:ext cx="147361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146539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154763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142427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8464576" y="5633544"/>
            <a:ext cx="8097889" cy="1284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5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5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9731444" y="698352"/>
            <a:ext cx="5225918" cy="4965913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3" y="220486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59" y="224566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7" y="2914106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198905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194562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19347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204334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188048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</p:grpSp>
    </p:spTree>
    <p:extLst>
      <p:ext uri="{BB962C8B-B14F-4D97-AF65-F5344CB8AC3E}">
        <p14:creationId xmlns:p14="http://schemas.microsoft.com/office/powerpoint/2010/main" val="37103151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701199" y="-599074"/>
            <a:ext cx="1188082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Nearby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1102074" y="6900098"/>
            <a:ext cx="7398519" cy="10464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not exist in the negative image</a:t>
            </a:r>
          </a:p>
          <a:p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Inv_1(C,D) :-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at_area_1(C,D)  not exist in the negative image</a:t>
            </a:r>
          </a:p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 :- at_area_5(A,C)  exist in the negative image </a:t>
            </a:r>
          </a:p>
          <a:p>
            <a:endParaRPr lang="en-US" sz="15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1287973" y="1820596"/>
            <a:ext cx="5225918" cy="4592406"/>
            <a:chOff x="3092163" y="911897"/>
            <a:chExt cx="3539558" cy="311047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3" y="220486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59" y="2245667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7" y="291410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0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10475"/>
              <a:chOff x="2526453" y="903049"/>
              <a:chExt cx="2680855" cy="218446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98373" y="234639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186357" y="2421179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232085" y="2493483"/>
                <a:ext cx="150650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53114" y="2460700"/>
                <a:ext cx="147361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146539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154763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142427" cy="15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6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10015538" y="6950044"/>
            <a:ext cx="6329721" cy="8079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at_area_5(A,C) </a:t>
            </a:r>
          </a:p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Inv_1(A,E) :- </a:t>
            </a:r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at_area_4(A,E)</a:t>
            </a:r>
          </a:p>
          <a:p>
            <a:r>
              <a:rPr lang="en-US" sz="15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Inv_1(A,D) :- at_area_5(A,D)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03CF0B-C245-FA72-3D9C-4893783F2EE6}"/>
              </a:ext>
            </a:extLst>
          </p:cNvPr>
          <p:cNvGrpSpPr/>
          <p:nvPr/>
        </p:nvGrpSpPr>
        <p:grpSpPr>
          <a:xfrm>
            <a:off x="10015536" y="1915162"/>
            <a:ext cx="5225918" cy="4592406"/>
            <a:chOff x="6874694" y="1750111"/>
            <a:chExt cx="3539558" cy="311047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8795077" y="188540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9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3" y="220486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59" y="2245667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3" y="2874989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6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7" y="2914105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0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363876" cy="4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29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8788364" y="350099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7409378" y="233838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8518442" y="2277843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9721475" y="409509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7716604" y="419397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7427279" y="4391206"/>
              <a:ext cx="198905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9710667" y="4248781"/>
              <a:ext cx="194562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8839114" y="3636200"/>
              <a:ext cx="193477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8515841" y="2506707"/>
              <a:ext cx="204334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325621" y="2585813"/>
              <a:ext cx="188048" cy="216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6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6874694" y="1750111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D297F4E-67F5-1E20-4883-A62497408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886" y="-1327658"/>
            <a:ext cx="2116390" cy="21163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D47B91-0BF2-8544-2ECE-95D5A4C85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111" y="-1362598"/>
            <a:ext cx="2116389" cy="2116389"/>
          </a:xfrm>
          <a:prstGeom prst="rect">
            <a:avLst/>
          </a:prstGeom>
        </p:spPr>
      </p:pic>
      <p:pic>
        <p:nvPicPr>
          <p:cNvPr id="24" name="Picture 2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1BAC2C1B-2DB9-AD61-DAE7-B67962868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661" y="-1345240"/>
            <a:ext cx="2129066" cy="21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36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E2AEE-57A4-F837-D91C-03842AA9F09A}"/>
              </a:ext>
            </a:extLst>
          </p:cNvPr>
          <p:cNvCxnSpPr/>
          <p:nvPr/>
        </p:nvCxnSpPr>
        <p:spPr>
          <a:xfrm>
            <a:off x="9460529" y="4764374"/>
            <a:ext cx="5811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9C8849-D2A8-C1F9-BE9E-9B0C05872F3E}"/>
              </a:ext>
            </a:extLst>
          </p:cNvPr>
          <p:cNvCxnSpPr>
            <a:cxnSpLocks/>
          </p:cNvCxnSpPr>
          <p:nvPr/>
        </p:nvCxnSpPr>
        <p:spPr>
          <a:xfrm flipV="1">
            <a:off x="9802931" y="1594693"/>
            <a:ext cx="0" cy="436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B910E81-D08C-9DC3-D64D-1F4C82F1574F}"/>
              </a:ext>
            </a:extLst>
          </p:cNvPr>
          <p:cNvSpPr/>
          <p:nvPr/>
        </p:nvSpPr>
        <p:spPr>
          <a:xfrm>
            <a:off x="10874167" y="1927315"/>
            <a:ext cx="3639264" cy="2289214"/>
          </a:xfrm>
          <a:custGeom>
            <a:avLst/>
            <a:gdLst>
              <a:gd name="connsiteX0" fmla="*/ 0 w 2464904"/>
              <a:gd name="connsiteY0" fmla="*/ 1550504 h 1550504"/>
              <a:gd name="connsiteX1" fmla="*/ 1205948 w 2464904"/>
              <a:gd name="connsiteY1" fmla="*/ 0 h 1550504"/>
              <a:gd name="connsiteX2" fmla="*/ 2464904 w 2464904"/>
              <a:gd name="connsiteY2" fmla="*/ 1550504 h 155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4904" h="1550504">
                <a:moveTo>
                  <a:pt x="0" y="1550504"/>
                </a:moveTo>
                <a:cubicBezTo>
                  <a:pt x="397565" y="775252"/>
                  <a:pt x="795131" y="0"/>
                  <a:pt x="1205948" y="0"/>
                </a:cubicBezTo>
                <a:cubicBezTo>
                  <a:pt x="1616765" y="0"/>
                  <a:pt x="2217530" y="1340678"/>
                  <a:pt x="2464904" y="15505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9E691-F808-5DBF-88A1-6F97FE04C038}"/>
              </a:ext>
            </a:extLst>
          </p:cNvPr>
          <p:cNvSpPr txBox="1"/>
          <p:nvPr/>
        </p:nvSpPr>
        <p:spPr>
          <a:xfrm>
            <a:off x="14743330" y="5088488"/>
            <a:ext cx="2307042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Clause Number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6D4AA-E8A6-E7FF-D5ED-BF70F81485C3}"/>
              </a:ext>
            </a:extLst>
          </p:cNvPr>
          <p:cNvSpPr txBox="1"/>
          <p:nvPr/>
        </p:nvSpPr>
        <p:spPr>
          <a:xfrm>
            <a:off x="7812100" y="725287"/>
            <a:ext cx="1675523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Best score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D3E9B-C031-3EF1-3D6C-F6737AD86BC3}"/>
              </a:ext>
            </a:extLst>
          </p:cNvPr>
          <p:cNvSpPr txBox="1"/>
          <p:nvPr/>
        </p:nvSpPr>
        <p:spPr>
          <a:xfrm>
            <a:off x="767966" y="-408259"/>
            <a:ext cx="3988143" cy="728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4" dirty="0"/>
              <a:t>Clause Clustering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A8068-EFB6-1ECE-22B6-5CABD16D76CA}"/>
              </a:ext>
            </a:extLst>
          </p:cNvPr>
          <p:cNvSpPr txBox="1"/>
          <p:nvPr/>
        </p:nvSpPr>
        <p:spPr>
          <a:xfrm>
            <a:off x="767965" y="1702304"/>
            <a:ext cx="8056659" cy="41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Font typeface="+mj-lt"/>
              <a:buAutoNum type="arabicPeriod"/>
            </a:pPr>
            <a:r>
              <a:rPr lang="en-US" sz="2658" dirty="0"/>
              <a:t>Clustering all k clauses C={C1, …,. Ck}</a:t>
            </a:r>
          </a:p>
          <a:p>
            <a:pPr marL="506249" indent="-506249">
              <a:buFont typeface="+mj-lt"/>
              <a:buAutoNum type="arabicPeriod"/>
            </a:pPr>
            <a:endParaRPr lang="en-US" sz="2658" dirty="0"/>
          </a:p>
          <a:p>
            <a:pPr marL="506249" indent="-506249">
              <a:buFont typeface="+mj-lt"/>
              <a:buAutoNum type="arabicPeriod"/>
            </a:pPr>
            <a:r>
              <a:rPr lang="en-US" sz="2658" dirty="0"/>
              <a:t>For </a:t>
            </a:r>
            <a:r>
              <a:rPr lang="en-US" sz="2658" dirty="0" err="1"/>
              <a:t>i</a:t>
            </a:r>
            <a:r>
              <a:rPr lang="en-US" sz="2658" dirty="0"/>
              <a:t>=1 to k-1</a:t>
            </a:r>
          </a:p>
          <a:p>
            <a:pPr marL="1181248" lvl="1" indent="-506249">
              <a:buFont typeface="+mj-lt"/>
              <a:buAutoNum type="arabicPeriod"/>
            </a:pPr>
            <a:r>
              <a:rPr lang="en-US" sz="2658" dirty="0"/>
              <a:t>n=</a:t>
            </a:r>
            <a:r>
              <a:rPr lang="en-US" sz="2658" dirty="0" err="1"/>
              <a:t>len</a:t>
            </a:r>
            <a:r>
              <a:rPr lang="en-US" sz="2658" dirty="0"/>
              <a:t>(C)</a:t>
            </a:r>
          </a:p>
          <a:p>
            <a:pPr marL="1181248" lvl="1" indent="-506249">
              <a:buFont typeface="+mj-lt"/>
              <a:buAutoNum type="arabicPeriod"/>
            </a:pPr>
            <a:r>
              <a:rPr lang="en-US" sz="2658" dirty="0"/>
              <a:t>For j = 1 to k:</a:t>
            </a:r>
          </a:p>
          <a:p>
            <a:pPr marL="1856246" lvl="2" indent="-506249">
              <a:buFont typeface="+mj-lt"/>
              <a:buAutoNum type="arabicPeriod"/>
            </a:pPr>
            <a:r>
              <a:rPr lang="en-US" sz="2658" dirty="0" err="1"/>
              <a:t>New_C</a:t>
            </a:r>
            <a:r>
              <a:rPr lang="en-US" sz="2658" dirty="0"/>
              <a:t> &lt;- Delete j-</a:t>
            </a:r>
            <a:r>
              <a:rPr lang="en-US" sz="2658" dirty="0" err="1"/>
              <a:t>th</a:t>
            </a:r>
            <a:r>
              <a:rPr lang="en-US" sz="2658" dirty="0"/>
              <a:t> clause in C</a:t>
            </a:r>
          </a:p>
          <a:p>
            <a:pPr marL="1856246" lvl="2" indent="-506249">
              <a:buFont typeface="+mj-lt"/>
              <a:buAutoNum type="arabicPeriod"/>
            </a:pPr>
            <a:r>
              <a:rPr lang="en-US" sz="2658" dirty="0"/>
              <a:t>score &lt;- Evaluate all the rest clauses in C</a:t>
            </a:r>
          </a:p>
          <a:p>
            <a:pPr marL="1181248" lvl="1" indent="-506249">
              <a:buFont typeface="+mj-lt"/>
              <a:buAutoNum type="arabicPeriod"/>
            </a:pPr>
            <a:r>
              <a:rPr lang="en-US" sz="2658" dirty="0" err="1"/>
              <a:t>best_score</a:t>
            </a:r>
            <a:r>
              <a:rPr lang="en-US" sz="2658" dirty="0"/>
              <a:t> &lt;- max(score)</a:t>
            </a:r>
          </a:p>
          <a:p>
            <a:pPr marL="1181248" lvl="1" indent="-506249">
              <a:buFont typeface="+mj-lt"/>
              <a:buAutoNum type="arabicPeriod"/>
            </a:pPr>
            <a:r>
              <a:rPr lang="en-US" sz="2658" dirty="0"/>
              <a:t>C &lt;- </a:t>
            </a:r>
            <a:r>
              <a:rPr lang="en-US" sz="2658" dirty="0" err="1"/>
              <a:t>Best_New_C</a:t>
            </a:r>
            <a:endParaRPr lang="en-US" sz="2658" dirty="0"/>
          </a:p>
          <a:p>
            <a:pPr marL="506249" indent="-506249">
              <a:buFont typeface="+mj-lt"/>
              <a:buAutoNum type="arabicPeriod"/>
            </a:pPr>
            <a:r>
              <a:rPr lang="en-US" sz="2658" dirty="0"/>
              <a:t>Return best combination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99C911-240C-2E20-783F-ED6EBD80ED56}"/>
              </a:ext>
            </a:extLst>
          </p:cNvPr>
          <p:cNvCxnSpPr>
            <a:cxnSpLocks/>
          </p:cNvCxnSpPr>
          <p:nvPr/>
        </p:nvCxnSpPr>
        <p:spPr>
          <a:xfrm>
            <a:off x="12693797" y="725287"/>
            <a:ext cx="0" cy="536957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84C79A-94A0-B411-B597-DA29A468A9D1}"/>
              </a:ext>
            </a:extLst>
          </p:cNvPr>
          <p:cNvSpPr txBox="1"/>
          <p:nvPr/>
        </p:nvSpPr>
        <p:spPr>
          <a:xfrm>
            <a:off x="12120923" y="6642705"/>
            <a:ext cx="1372620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Optimal 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5530B4A-C54E-2BA3-95DF-314F6FBD4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94039"/>
              </p:ext>
            </p:extLst>
          </p:nvPr>
        </p:nvGraphicFramePr>
        <p:xfrm>
          <a:off x="14272440" y="-773776"/>
          <a:ext cx="2868856" cy="29335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5535">
                  <a:extLst>
                    <a:ext uri="{9D8B030D-6E8A-4147-A177-3AD203B41FA5}">
                      <a16:colId xmlns:a16="http://schemas.microsoft.com/office/drawing/2014/main" val="2435406942"/>
                    </a:ext>
                  </a:extLst>
                </a:gridCol>
                <a:gridCol w="1273321">
                  <a:extLst>
                    <a:ext uri="{9D8B030D-6E8A-4147-A177-3AD203B41FA5}">
                      <a16:colId xmlns:a16="http://schemas.microsoft.com/office/drawing/2014/main" val="1661160406"/>
                    </a:ext>
                  </a:extLst>
                </a:gridCol>
              </a:tblGrid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7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>
                          <a:effectLst/>
                        </a:rPr>
                        <a:t>1.94</a:t>
                      </a:r>
                      <a:endParaRPr lang="en-DE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2441746462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6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>
                          <a:effectLst/>
                        </a:rPr>
                        <a:t>2.05</a:t>
                      </a:r>
                      <a:endParaRPr lang="en-DE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3928478145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5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 dirty="0">
                          <a:effectLst/>
                        </a:rPr>
                        <a:t>2.13</a:t>
                      </a:r>
                      <a:endParaRPr lang="en-DE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4183081895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4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 dirty="0">
                          <a:effectLst/>
                        </a:rPr>
                        <a:t>2.13</a:t>
                      </a:r>
                      <a:endParaRPr lang="en-DE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2004075199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3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>
                          <a:effectLst/>
                        </a:rPr>
                        <a:t>2.06</a:t>
                      </a:r>
                      <a:endParaRPr lang="en-DE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689357733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2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>
                          <a:effectLst/>
                        </a:rPr>
                        <a:t>1.90</a:t>
                      </a:r>
                      <a:endParaRPr lang="en-DE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3813339990"/>
                  </a:ext>
                </a:extLst>
              </a:tr>
              <a:tr h="419078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</a:rPr>
                        <a:t>1 Clauses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600" u="none" strike="noStrike" dirty="0">
                          <a:effectLst/>
                        </a:rPr>
                        <a:t>1.74</a:t>
                      </a:r>
                      <a:endParaRPr lang="en-DE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63" marR="14063" marT="14063" marB="0" anchor="b"/>
                </a:tc>
                <a:extLst>
                  <a:ext uri="{0D108BD9-81ED-4DB2-BD59-A6C34878D82A}">
                    <a16:rowId xmlns:a16="http://schemas.microsoft.com/office/drawing/2014/main" val="412278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403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C54AF-D95B-E689-49C7-06E8EBCC1BBA}"/>
              </a:ext>
            </a:extLst>
          </p:cNvPr>
          <p:cNvSpPr txBox="1"/>
          <p:nvPr/>
        </p:nvSpPr>
        <p:spPr>
          <a:xfrm>
            <a:off x="767964" y="-408259"/>
            <a:ext cx="7067256" cy="728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4" dirty="0"/>
              <a:t>Predicate Invention in Two 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9ACAC-8995-41F2-A886-AFB415660AED}"/>
              </a:ext>
            </a:extLst>
          </p:cNvPr>
          <p:cNvSpPr txBox="1"/>
          <p:nvPr/>
        </p:nvSpPr>
        <p:spPr>
          <a:xfrm>
            <a:off x="1084813" y="999730"/>
            <a:ext cx="8056659" cy="3364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Font typeface="+mj-lt"/>
              <a:buAutoNum type="arabicPeriod"/>
            </a:pPr>
            <a:r>
              <a:rPr lang="en-US" sz="2658" dirty="0"/>
              <a:t>Given a concept  and a dataset, learn the given concept</a:t>
            </a:r>
          </a:p>
          <a:p>
            <a:pPr marL="506249" indent="-506249">
              <a:buFont typeface="+mj-lt"/>
              <a:buAutoNum type="arabicPeriod"/>
            </a:pPr>
            <a:r>
              <a:rPr lang="en-US" sz="2658" dirty="0"/>
              <a:t>Given dataset, learn some concepts.</a:t>
            </a:r>
          </a:p>
          <a:p>
            <a:pPr marL="1181248" lvl="1" indent="-506249">
              <a:buFont typeface="Arial" panose="020B0604020202020204" pitchFamily="34" charset="0"/>
              <a:buChar char="•"/>
            </a:pPr>
            <a:r>
              <a:rPr lang="en-US" sz="2658" dirty="0"/>
              <a:t>The core task is that find a bi-cut for the dataset to divide into two groups (positive, negative), the positive group satisfies some kinds of rules and negative group against the same rules.</a:t>
            </a:r>
          </a:p>
          <a:p>
            <a:pPr marL="1181248" lvl="1" indent="-506249">
              <a:buFont typeface="+mj-lt"/>
              <a:buAutoNum type="arabicPeriod"/>
            </a:pPr>
            <a:endParaRPr lang="en-US" sz="2658" dirty="0"/>
          </a:p>
        </p:txBody>
      </p:sp>
    </p:spTree>
    <p:extLst>
      <p:ext uri="{BB962C8B-B14F-4D97-AF65-F5344CB8AC3E}">
        <p14:creationId xmlns:p14="http://schemas.microsoft.com/office/powerpoint/2010/main" val="41778204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34" y="110691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Design rules and learn the rules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D669A-481B-704B-78CB-7CDA34A71D68}"/>
              </a:ext>
            </a:extLst>
          </p:cNvPr>
          <p:cNvSpPr txBox="1"/>
          <p:nvPr/>
        </p:nvSpPr>
        <p:spPr>
          <a:xfrm>
            <a:off x="335637" y="1705108"/>
            <a:ext cx="3864518" cy="5840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24" dirty="0">
                <a:solidFill>
                  <a:srgbClr val="000000"/>
                </a:solidFill>
                <a:latin typeface="JetBrains Mono"/>
              </a:rPr>
              <a:t>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rule_objs_per_scene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2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random_objs_per_scene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scene_num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20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objs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"size"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"small"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"sphere"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"material"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008000"/>
                </a:solidFill>
                <a:latin typeface="JetBrains Mono"/>
              </a:rPr>
              <a:t>matt_orange_sphere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"x"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"y"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"z"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"size"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"big"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"cube"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"material"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"x"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1.5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"y"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"z"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94FC1E0-3EDE-2E2A-3CA7-30FF6EEF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732" y="2092451"/>
            <a:ext cx="1919976" cy="19199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136049-D81D-4729-8AE8-552246D21475}"/>
              </a:ext>
            </a:extLst>
          </p:cNvPr>
          <p:cNvSpPr txBox="1">
            <a:spLocks/>
          </p:cNvSpPr>
          <p:nvPr/>
        </p:nvSpPr>
        <p:spPr>
          <a:xfrm>
            <a:off x="2920981" y="6779704"/>
            <a:ext cx="1916602" cy="8100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135005" tIns="67503" rIns="135005" bIns="67503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b="1" dirty="0"/>
              <a:t>Rule: Left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549A5-082B-7B13-5914-EA39B3287937}"/>
              </a:ext>
            </a:extLst>
          </p:cNvPr>
          <p:cNvSpPr txBox="1"/>
          <p:nvPr/>
        </p:nvSpPr>
        <p:spPr>
          <a:xfrm>
            <a:off x="8972203" y="1705108"/>
            <a:ext cx="3864518" cy="5840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24" dirty="0">
                <a:solidFill>
                  <a:srgbClr val="000000"/>
                </a:solidFill>
                <a:latin typeface="JetBrains Mono"/>
              </a:rPr>
              <a:t>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rule_objs_per_scene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2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random_objs_per_scene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scene_num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20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objs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"size"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"small"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"sphere"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"material"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008000"/>
                </a:solidFill>
                <a:latin typeface="JetBrains Mono"/>
              </a:rPr>
              <a:t>matt_orange_sphere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"x"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"y"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"z"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"size"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"big"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"cube"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"material"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"x"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-1.5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"y"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"z"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7D5A5A78-9C45-70E4-41D3-2781CED24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456" y="1728907"/>
            <a:ext cx="2176582" cy="217658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6E3584-23BE-10EF-B041-21C683CA09C6}"/>
              </a:ext>
            </a:extLst>
          </p:cNvPr>
          <p:cNvSpPr txBox="1">
            <a:spLocks/>
          </p:cNvSpPr>
          <p:nvPr/>
        </p:nvSpPr>
        <p:spPr>
          <a:xfrm>
            <a:off x="12148525" y="6779704"/>
            <a:ext cx="2195755" cy="8100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135005" tIns="67503" rIns="135005" bIns="67503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b="1" dirty="0"/>
              <a:t>Rule: Right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3B3B9-48C3-D3D2-9206-A37988629D8B}"/>
              </a:ext>
            </a:extLst>
          </p:cNvPr>
          <p:cNvCxnSpPr/>
          <p:nvPr/>
        </p:nvCxnSpPr>
        <p:spPr>
          <a:xfrm>
            <a:off x="8374527" y="1351614"/>
            <a:ext cx="0" cy="6238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6E621-80B5-85C7-126D-76E9A770A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8298" y="4012427"/>
            <a:ext cx="2195738" cy="21957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C4DDDB-FE80-318A-845F-9CA7DCF8E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732" y="4197063"/>
            <a:ext cx="1919976" cy="191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1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34" y="110691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Scene Detection </a:t>
            </a:r>
            <a:endParaRPr lang="en-US" altLang="zh-CN" sz="3544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/>
              <p:nvPr/>
            </p:nvSpPr>
            <p:spPr>
              <a:xfrm>
                <a:off x="7659388" y="1889248"/>
                <a:ext cx="10072806" cy="5409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06249" indent="-506249">
                  <a:buFont typeface="+mj-lt"/>
                  <a:buAutoNum type="arabicPeriod"/>
                </a:pPr>
                <a:r>
                  <a:rPr lang="en-US" sz="2658" b="1" dirty="0"/>
                  <a:t>Object Detection</a:t>
                </a:r>
                <a:r>
                  <a:rPr lang="en-US" sz="2658" dirty="0"/>
                  <a:t>: for each object </a:t>
                </a:r>
                <a14:m>
                  <m:oMath xmlns:m="http://schemas.openxmlformats.org/officeDocument/2006/math"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z="2658" dirty="0"/>
                  <a:t> in each scene, need to know basic properties </a:t>
                </a:r>
                <a14:m>
                  <m:oMath xmlns:m="http://schemas.openxmlformats.org/officeDocument/2006/math"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658" dirty="0"/>
                  <a:t>  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Shape: Sphere, cube 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Position (3D): x, y, z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Color: R,G,B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Size: width, height, depth.</a:t>
                </a:r>
              </a:p>
              <a:p>
                <a:pPr marL="506249" indent="-506249">
                  <a:buFont typeface="+mj-lt"/>
                  <a:buAutoNum type="arabicPeriod"/>
                </a:pPr>
                <a:r>
                  <a:rPr lang="en-US" sz="2658" b="1" dirty="0"/>
                  <a:t>Relationship detection: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Size Relationship.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658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658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sz="2658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58" dirty="0"/>
              </a:p>
              <a:p>
                <a:pPr marL="1856246" lvl="2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=2:</m:t>
                    </m:r>
                  </m:oMath>
                </a14:m>
                <a:r>
                  <a:rPr lang="en-US" sz="2658" dirty="0"/>
                  <a:t> Bigger than, Smaller than</a:t>
                </a:r>
              </a:p>
              <a:p>
                <a:pPr marL="1181248" lvl="1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Direction Relationship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658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658">
                            <a:latin typeface="Cambria Math" panose="02040503050406030204" pitchFamily="18" charset="0"/>
                          </a:rPr>
                          <m:t>ab</m:t>
                        </m:r>
                      </m:sub>
                    </m:sSub>
                    <m:r>
                      <a:rPr lang="de-DE" sz="2658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58" dirty="0"/>
              </a:p>
              <a:p>
                <a:pPr marL="1856246" lvl="2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=8: </m:t>
                    </m:r>
                  </m:oMath>
                </a14:m>
                <a:r>
                  <a:rPr lang="en-US" sz="2658" dirty="0"/>
                  <a:t>East, South, West, North and their combinations (8 directions in total)</a:t>
                </a:r>
              </a:p>
              <a:p>
                <a:pPr marL="506249" indent="-506249">
                  <a:buFont typeface="Arial" panose="020B0604020202020204" pitchFamily="34" charset="0"/>
                  <a:buChar char="•"/>
                </a:pPr>
                <a:r>
                  <a:rPr lang="en-US" sz="2658" dirty="0"/>
                  <a:t>Relation: </a:t>
                </a:r>
                <a14:m>
                  <m:oMath xmlns:m="http://schemas.openxmlformats.org/officeDocument/2006/math">
                    <m:r>
                      <a:rPr lang="de-DE" sz="2658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658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265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sz="2658" i="1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sz="2658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58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388" y="1889248"/>
                <a:ext cx="10072806" cy="5409622"/>
              </a:xfrm>
              <a:prstGeom prst="rect">
                <a:avLst/>
              </a:prstGeom>
              <a:blipFill>
                <a:blip r:embed="rId3"/>
                <a:stretch>
                  <a:fillRect l="-1006" t="-937" b="-2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FB195CA-BDE6-8D8F-7A2D-FABD89C482E4}"/>
              </a:ext>
            </a:extLst>
          </p:cNvPr>
          <p:cNvGrpSpPr/>
          <p:nvPr/>
        </p:nvGrpSpPr>
        <p:grpSpPr>
          <a:xfrm>
            <a:off x="1703637" y="2133757"/>
            <a:ext cx="5347641" cy="5347639"/>
            <a:chOff x="1153887" y="2551720"/>
            <a:chExt cx="3622001" cy="3622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00A6F-4C97-A22F-9F63-D3987A86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41A384-0AEF-9B05-B2AF-932B209D5776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B0EA8-7C05-D8D7-2D93-D749D6A03FFA}"/>
                </a:ext>
              </a:extLst>
            </p:cNvPr>
            <p:cNvSpPr txBox="1"/>
            <p:nvPr/>
          </p:nvSpPr>
          <p:spPr>
            <a:xfrm>
              <a:off x="3594610" y="5232484"/>
              <a:ext cx="1078040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6C3405-B9EC-7BBD-3286-B1357E5B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2741A0-5417-2FA3-A2C1-8D3A2E932A62}"/>
                </a:ext>
              </a:extLst>
            </p:cNvPr>
            <p:cNvSpPr txBox="1"/>
            <p:nvPr/>
          </p:nvSpPr>
          <p:spPr>
            <a:xfrm>
              <a:off x="1200685" y="3760462"/>
              <a:ext cx="907886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991C99-2EBA-8F0F-3B05-34100180A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78E591-2A2D-CB1B-3E69-DF8B8C50F2BC}"/>
                </a:ext>
              </a:extLst>
            </p:cNvPr>
            <p:cNvSpPr txBox="1"/>
            <p:nvPr/>
          </p:nvSpPr>
          <p:spPr>
            <a:xfrm>
              <a:off x="2485633" y="4212035"/>
              <a:ext cx="1135454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32BA7B-8729-8AFB-6BE5-B01C0998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60D6C2-02B5-DD2A-BEC8-AF3A8ABB6CD0}"/>
                </a:ext>
              </a:extLst>
            </p:cNvPr>
            <p:cNvSpPr txBox="1"/>
            <p:nvPr/>
          </p:nvSpPr>
          <p:spPr>
            <a:xfrm>
              <a:off x="2838661" y="3508837"/>
              <a:ext cx="1135454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189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23" y="-1350176"/>
            <a:ext cx="5910687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97" y="2405"/>
            <a:ext cx="8990488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Design rules and learn the rules of scenes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56E6F-D331-D618-F05C-5DD8E3C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82" y="1217449"/>
            <a:ext cx="16241098" cy="54136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2842-9A0A-BE26-4C9E-015515F8E010}"/>
              </a:ext>
            </a:extLst>
          </p:cNvPr>
          <p:cNvSpPr txBox="1">
            <a:spLocks/>
          </p:cNvSpPr>
          <p:nvPr/>
        </p:nvSpPr>
        <p:spPr>
          <a:xfrm>
            <a:off x="12996199" y="6631148"/>
            <a:ext cx="4525479" cy="810030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dirty="0"/>
              <a:t>Training batch=3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9C1F78-9FB2-6040-F83C-342F3E22A2A8}"/>
              </a:ext>
            </a:extLst>
          </p:cNvPr>
          <p:cNvSpPr txBox="1">
            <a:spLocks/>
          </p:cNvSpPr>
          <p:nvPr/>
        </p:nvSpPr>
        <p:spPr>
          <a:xfrm>
            <a:off x="436795" y="7441179"/>
            <a:ext cx="17261513" cy="810030"/>
          </a:xfrm>
          <a:prstGeom prst="rect">
            <a:avLst/>
          </a:prstGeom>
        </p:spPr>
        <p:txBody>
          <a:bodyPr vert="horz" lIns="135005" tIns="67503" rIns="135005" bIns="67503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44" dirty="0"/>
              <a:t>Observe the given batch scenes and summarize the rules(</a:t>
            </a:r>
            <a:r>
              <a:rPr lang="en-US" sz="3544" b="1" dirty="0"/>
              <a:t>so far, just relationships</a:t>
            </a:r>
            <a:r>
              <a:rPr lang="en-US" sz="3544" dirty="0"/>
              <a:t>) that exist in each scene. </a:t>
            </a:r>
          </a:p>
        </p:txBody>
      </p:sp>
    </p:spTree>
    <p:extLst>
      <p:ext uri="{BB962C8B-B14F-4D97-AF65-F5344CB8AC3E}">
        <p14:creationId xmlns:p14="http://schemas.microsoft.com/office/powerpoint/2010/main" val="7189601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C8BD7-AFE0-4AF7-1CA7-9C5465835C97}"/>
              </a:ext>
            </a:extLst>
          </p:cNvPr>
          <p:cNvSpPr txBox="1">
            <a:spLocks/>
          </p:cNvSpPr>
          <p:nvPr/>
        </p:nvSpPr>
        <p:spPr>
          <a:xfrm>
            <a:off x="401921" y="7512055"/>
            <a:ext cx="7199420" cy="810030"/>
          </a:xfrm>
          <a:prstGeom prst="rect">
            <a:avLst/>
          </a:prstGeom>
        </p:spPr>
        <p:txBody>
          <a:bodyPr vert="horz" lIns="135005" tIns="67503" rIns="135005" bIns="67503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dirty="0"/>
              <a:t>Learned Rule: cube is bigger than sphere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D16A-8730-C257-33D9-6DDD41DB1F45}"/>
              </a:ext>
            </a:extLst>
          </p:cNvPr>
          <p:cNvSpPr txBox="1"/>
          <p:nvPr/>
        </p:nvSpPr>
        <p:spPr>
          <a:xfrm>
            <a:off x="1782485" y="871747"/>
            <a:ext cx="3048160" cy="6590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24" dirty="0">
                <a:solidFill>
                  <a:srgbClr val="000000"/>
                </a:solidFill>
                <a:latin typeface="JetBrains Mono"/>
              </a:rPr>
              <a:t>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"premise"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"ref"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"name"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"value"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"sphere"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commonExist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0080"/>
                </a:solidFill>
                <a:latin typeface="JetBrains Mono"/>
              </a:rPr>
              <a:t>false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parentId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],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obj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"name"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"value"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"cube"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commonExist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0080"/>
                </a:solidFill>
                <a:latin typeface="JetBrains Mono"/>
              </a:rPr>
              <a:t>false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parentId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1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"conclusion"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"size"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"bigger than, "</a:t>
            </a:r>
            <a:br>
              <a:rPr lang="en-GB" sz="1624" b="1" dirty="0">
                <a:solidFill>
                  <a:srgbClr val="008000"/>
                </a:solidFill>
                <a:latin typeface="JetBrains Mono"/>
              </a:rPr>
            </a:b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freq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18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DD0BC-063B-1AA4-D11A-EC302EDA7CE3}"/>
              </a:ext>
            </a:extLst>
          </p:cNvPr>
          <p:cNvSpPr txBox="1"/>
          <p:nvPr/>
        </p:nvSpPr>
        <p:spPr>
          <a:xfrm>
            <a:off x="10600000" y="802795"/>
            <a:ext cx="3097660" cy="6590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24" dirty="0">
                <a:solidFill>
                  <a:srgbClr val="000000"/>
                </a:solidFill>
                <a:latin typeface="JetBrains Mono"/>
              </a:rPr>
              <a:t>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"premise"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"ref"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"name"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"value"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"sphere"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commonExist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0080"/>
                </a:solidFill>
                <a:latin typeface="JetBrains Mono"/>
              </a:rPr>
              <a:t>false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parentId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0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],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obj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"name"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"shape"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"value"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"cube"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commonExist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b="1" dirty="0">
                <a:solidFill>
                  <a:srgbClr val="000080"/>
                </a:solidFill>
                <a:latin typeface="JetBrains Mono"/>
              </a:rPr>
              <a:t>false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parentId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1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FF"/>
                </a:solidFill>
                <a:latin typeface="JetBrains Mono"/>
              </a:rPr>
              <a:t>  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"conclusion"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{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dir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[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    </a:t>
            </a: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"in the east of, "</a:t>
            </a:r>
            <a:br>
              <a:rPr lang="en-GB" sz="1624" b="1" dirty="0">
                <a:solidFill>
                  <a:srgbClr val="008000"/>
                </a:solidFill>
                <a:latin typeface="JetBrains Mono"/>
              </a:rPr>
            </a:br>
            <a:r>
              <a:rPr lang="en-GB" sz="1624" b="1" dirty="0">
                <a:solidFill>
                  <a:srgbClr val="008000"/>
                </a:solidFill>
                <a:latin typeface="JetBrains Mono"/>
              </a:rPr>
              <a:t>    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]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},</a:t>
            </a:r>
            <a:br>
              <a:rPr lang="en-GB" sz="1624" dirty="0">
                <a:solidFill>
                  <a:srgbClr val="000000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  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b="1" dirty="0" err="1">
                <a:solidFill>
                  <a:srgbClr val="660E7A"/>
                </a:solidFill>
                <a:latin typeface="JetBrains Mono"/>
              </a:rPr>
              <a:t>freq</a:t>
            </a:r>
            <a:r>
              <a:rPr lang="en-GB" sz="1624" b="1" dirty="0">
                <a:solidFill>
                  <a:srgbClr val="660E7A"/>
                </a:solidFill>
                <a:latin typeface="JetBrains Mono"/>
              </a:rPr>
              <a:t>"</a:t>
            </a:r>
            <a:r>
              <a:rPr lang="en-GB" sz="1624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en-GB" sz="1624" dirty="0">
                <a:solidFill>
                  <a:srgbClr val="0000FF"/>
                </a:solidFill>
                <a:latin typeface="JetBrains Mono"/>
              </a:rPr>
              <a:t>1</a:t>
            </a:r>
            <a:br>
              <a:rPr lang="en-GB" sz="1624" dirty="0">
                <a:solidFill>
                  <a:srgbClr val="0000FF"/>
                </a:solidFill>
                <a:latin typeface="JetBrains Mono"/>
              </a:rPr>
            </a:br>
            <a:r>
              <a:rPr lang="en-GB" sz="1624" dirty="0">
                <a:solidFill>
                  <a:srgbClr val="000000"/>
                </a:solidFill>
                <a:latin typeface="JetBrains Mono"/>
              </a:rPr>
              <a:t>},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151670-5C2D-1839-9D1F-A9DB49BF4A87}"/>
              </a:ext>
            </a:extLst>
          </p:cNvPr>
          <p:cNvSpPr txBox="1">
            <a:spLocks/>
          </p:cNvSpPr>
          <p:nvPr/>
        </p:nvSpPr>
        <p:spPr>
          <a:xfrm>
            <a:off x="8549119" y="7681656"/>
            <a:ext cx="8502009" cy="810030"/>
          </a:xfrm>
          <a:prstGeom prst="rect">
            <a:avLst/>
          </a:prstGeom>
        </p:spPr>
        <p:txBody>
          <a:bodyPr vert="horz" lIns="135005" tIns="67503" rIns="135005" bIns="67503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dirty="0"/>
              <a:t>Learned Rule: cube is in the eastside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4084661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34" y="110691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Use rules to modify the random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5783D0B-8A34-D5B9-FA67-7AD5E21D2860}"/>
              </a:ext>
            </a:extLst>
          </p:cNvPr>
          <p:cNvSpPr txBox="1">
            <a:spLocks/>
          </p:cNvSpPr>
          <p:nvPr/>
        </p:nvSpPr>
        <p:spPr>
          <a:xfrm>
            <a:off x="3909487" y="7242622"/>
            <a:ext cx="9657939" cy="1249065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44" dirty="0"/>
              <a:t>Random change their positions until all learned rules are fulfilled. (Rule: orange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D90EE-2E24-A2B5-EAD6-7CF01CF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28" y="1825608"/>
            <a:ext cx="11016705" cy="550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58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1188044" y="4262714"/>
            <a:ext cx="5991126" cy="3321122"/>
          </a:xfrm>
          <a:prstGeom prst="rect">
            <a:avLst/>
          </a:prstGeom>
        </p:spPr>
        <p:txBody>
          <a:bodyPr vert="horz" lIns="135005" tIns="67503" rIns="135005" bIns="67503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86"/>
              </a:spcAft>
            </a:pPr>
            <a:r>
              <a:rPr lang="en-US" sz="7972">
                <a:latin typeface="+mj-lt"/>
                <a:ea typeface="+mj-ea"/>
                <a:cs typeface="+mj-cs"/>
              </a:rPr>
              <a:t>Rule: Triangle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484E1-178F-E8E7-9EEB-D4DCDA94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356" y="-280200"/>
            <a:ext cx="8418784" cy="27992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58E4F-CA83-C49D-84E7-BE11CC47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115" y="4073863"/>
            <a:ext cx="6149023" cy="307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1188044" y="4262714"/>
            <a:ext cx="5991126" cy="3321122"/>
          </a:xfrm>
          <a:prstGeom prst="rect">
            <a:avLst/>
          </a:prstGeom>
        </p:spPr>
        <p:txBody>
          <a:bodyPr vert="horz" lIns="135005" tIns="67503" rIns="135005" bIns="67503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86"/>
              </a:spcAft>
            </a:pPr>
            <a:r>
              <a:rPr lang="en-US" sz="7972" dirty="0">
                <a:latin typeface="+mj-lt"/>
                <a:ea typeface="+mj-ea"/>
                <a:cs typeface="+mj-cs"/>
              </a:rPr>
              <a:t>Rule: Left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7BA42-6DBE-04AC-A9E1-E24C8345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350" y="-771815"/>
            <a:ext cx="7111907" cy="3555953"/>
          </a:xfrm>
          <a:prstGeom prst="rect">
            <a:avLst/>
          </a:pr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6FAAF170-C215-D0D2-1DCC-93E8210C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805" y="4024588"/>
            <a:ext cx="5991126" cy="29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8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AA4-01F1-714A-1232-A119D4DD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1A520-65F4-CDC1-5822-D5FA72ED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multiple rules at the same time.</a:t>
            </a:r>
          </a:p>
          <a:p>
            <a:pPr lvl="1"/>
            <a:r>
              <a:rPr lang="en-US" dirty="0"/>
              <a:t>Triangle + Left</a:t>
            </a:r>
          </a:p>
        </p:txBody>
      </p:sp>
    </p:spTree>
    <p:extLst>
      <p:ext uri="{BB962C8B-B14F-4D97-AF65-F5344CB8AC3E}">
        <p14:creationId xmlns:p14="http://schemas.microsoft.com/office/powerpoint/2010/main" val="41330573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Task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34" y="110691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945035" y="2685463"/>
            <a:ext cx="4181358" cy="437982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861AEB-7956-FA2E-262E-7C521AC41DC7}"/>
              </a:ext>
            </a:extLst>
          </p:cNvPr>
          <p:cNvSpPr txBox="1">
            <a:spLocks/>
          </p:cNvSpPr>
          <p:nvPr/>
        </p:nvSpPr>
        <p:spPr>
          <a:xfrm>
            <a:off x="13497189" y="3175736"/>
            <a:ext cx="4295175" cy="417196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"size": "big",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     "shape": "sphere",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     "material": "",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     "x": 1.5,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     "y": 0,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58" dirty="0"/>
              <a:t>      "z":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C9CFD-B393-7A42-0C70-05B6C461D250}"/>
              </a:ext>
            </a:extLst>
          </p:cNvPr>
          <p:cNvSpPr txBox="1"/>
          <p:nvPr/>
        </p:nvSpPr>
        <p:spPr>
          <a:xfrm>
            <a:off x="9468698" y="3312265"/>
            <a:ext cx="3097355" cy="2546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 "size": "big",</a:t>
            </a:r>
          </a:p>
          <a:p>
            <a:r>
              <a:rPr lang="en-US" sz="2658" dirty="0"/>
              <a:t>      "shape": "cube",</a:t>
            </a:r>
          </a:p>
          <a:p>
            <a:r>
              <a:rPr lang="en-US" sz="2658" dirty="0"/>
              <a:t>      "material": "",</a:t>
            </a:r>
          </a:p>
          <a:p>
            <a:r>
              <a:rPr lang="en-US" sz="2658" dirty="0"/>
              <a:t>      "x": 1.5,</a:t>
            </a:r>
          </a:p>
          <a:p>
            <a:r>
              <a:rPr lang="en-US" sz="2658" dirty="0"/>
              <a:t>      "y": 0,</a:t>
            </a:r>
          </a:p>
          <a:p>
            <a:r>
              <a:rPr lang="en-US" sz="2658" dirty="0"/>
              <a:t>      "z":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5536495" y="3312264"/>
            <a:ext cx="4104023" cy="2546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 "size": "small",</a:t>
            </a:r>
          </a:p>
          <a:p>
            <a:r>
              <a:rPr lang="en-US" sz="2658" dirty="0"/>
              <a:t>    "shape": "sphere",</a:t>
            </a:r>
          </a:p>
          <a:p>
            <a:r>
              <a:rPr lang="en-US" sz="2658" dirty="0"/>
              <a:t>    "material": "orange",</a:t>
            </a:r>
          </a:p>
          <a:p>
            <a:r>
              <a:rPr lang="en-US" sz="2658" dirty="0"/>
              <a:t>    "x": 0,</a:t>
            </a:r>
          </a:p>
          <a:p>
            <a:r>
              <a:rPr lang="en-US" sz="2658" dirty="0"/>
              <a:t>    "y": 0,</a:t>
            </a:r>
          </a:p>
          <a:p>
            <a:r>
              <a:rPr lang="en-US" sz="2658" dirty="0"/>
              <a:t>    "z": 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5536495" y="1896980"/>
            <a:ext cx="11363848" cy="810030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44" dirty="0"/>
              <a:t>Generated by fixed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51DE6-29E6-7FEA-B224-2A4639518657}"/>
              </a:ext>
            </a:extLst>
          </p:cNvPr>
          <p:cNvSpPr txBox="1"/>
          <p:nvPr/>
        </p:nvSpPr>
        <p:spPr>
          <a:xfrm>
            <a:off x="5536495" y="7484108"/>
            <a:ext cx="9000331" cy="501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 err="1"/>
              <a:t>Target_relation_vector</a:t>
            </a:r>
            <a:r>
              <a:rPr lang="en-US" sz="2658" dirty="0"/>
              <a:t> AC: 	[1.5  X   2.   0.15 1.   0.  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8AE76E-DF48-64D8-34AF-84C87DD94698}"/>
              </a:ext>
            </a:extLst>
          </p:cNvPr>
          <p:cNvSpPr/>
          <p:nvPr/>
        </p:nvSpPr>
        <p:spPr>
          <a:xfrm>
            <a:off x="1315650" y="5902406"/>
            <a:ext cx="853480" cy="761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2782FC-E798-DB54-74FF-ECE4493C949B}"/>
              </a:ext>
            </a:extLst>
          </p:cNvPr>
          <p:cNvSpPr/>
          <p:nvPr/>
        </p:nvSpPr>
        <p:spPr>
          <a:xfrm>
            <a:off x="4051225" y="6024533"/>
            <a:ext cx="853480" cy="761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01BB67-F0AF-78E7-33A6-F22ED9B6C4DC}"/>
              </a:ext>
            </a:extLst>
          </p:cNvPr>
          <p:cNvSpPr/>
          <p:nvPr/>
        </p:nvSpPr>
        <p:spPr>
          <a:xfrm>
            <a:off x="2608973" y="3558835"/>
            <a:ext cx="853480" cy="761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7DDA0-52FB-8164-68D9-02250C754174}"/>
              </a:ext>
            </a:extLst>
          </p:cNvPr>
          <p:cNvSpPr txBox="1"/>
          <p:nvPr/>
        </p:nvSpPr>
        <p:spPr>
          <a:xfrm>
            <a:off x="5536495" y="6845160"/>
            <a:ext cx="9000331" cy="501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 err="1"/>
              <a:t>Target_relation_vector</a:t>
            </a:r>
            <a:r>
              <a:rPr lang="en-US" sz="2658" dirty="0"/>
              <a:t> AB: 	[1.5  X   0.   0.29 0.6  0.3 ]</a:t>
            </a:r>
          </a:p>
        </p:txBody>
      </p:sp>
    </p:spTree>
    <p:extLst>
      <p:ext uri="{BB962C8B-B14F-4D97-AF65-F5344CB8AC3E}">
        <p14:creationId xmlns:p14="http://schemas.microsoft.com/office/powerpoint/2010/main" val="3668629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4" y="-648149"/>
            <a:ext cx="16106093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34" y="110691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945035" y="2685463"/>
            <a:ext cx="4181358" cy="4379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5464676" y="4193755"/>
            <a:ext cx="12072856" cy="1319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Relation vector: 		[1.5  0.15 2.   0.15 1.   0.  ]</a:t>
            </a:r>
          </a:p>
          <a:p>
            <a:r>
              <a:rPr lang="en-US" sz="2658" dirty="0" err="1"/>
              <a:t>Target_relation_vector</a:t>
            </a:r>
            <a:r>
              <a:rPr lang="en-US" sz="2658" dirty="0"/>
              <a:t>: 	[1.5  X   2.   0.15 1.   0.  ]</a:t>
            </a:r>
          </a:p>
          <a:p>
            <a:r>
              <a:rPr lang="en-US" sz="2658" dirty="0"/>
              <a:t>Relative relation vector: 	[0.   X 0.   0.   0.   0. ]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5819180" y="2811502"/>
            <a:ext cx="11363848" cy="810030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44" dirty="0"/>
              <a:t>Learn Spatial Relation Vectors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A7CC-1C3C-C603-643B-CFA0FF65148E}"/>
              </a:ext>
            </a:extLst>
          </p:cNvPr>
          <p:cNvSpPr txBox="1"/>
          <p:nvPr/>
        </p:nvSpPr>
        <p:spPr>
          <a:xfrm>
            <a:off x="5464675" y="5914862"/>
            <a:ext cx="11884241" cy="1319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relation vector: 		[1.5  0.15 0.   0.29 0.6  0.3 ]</a:t>
            </a:r>
          </a:p>
          <a:p>
            <a:r>
              <a:rPr lang="en-US" sz="2658" dirty="0" err="1"/>
              <a:t>target_relation_vector</a:t>
            </a:r>
            <a:r>
              <a:rPr lang="en-US" sz="2658" dirty="0"/>
              <a:t>: 	[1.5  X   0.   0.29 0.6  0.3 ]</a:t>
            </a:r>
          </a:p>
          <a:p>
            <a:r>
              <a:rPr lang="en-US" sz="2658" dirty="0"/>
              <a:t>Relative relation vector : 	[0.   X 0.   0.   0.   0.  ]</a:t>
            </a:r>
          </a:p>
        </p:txBody>
      </p:sp>
    </p:spTree>
    <p:extLst>
      <p:ext uri="{BB962C8B-B14F-4D97-AF65-F5344CB8AC3E}">
        <p14:creationId xmlns:p14="http://schemas.microsoft.com/office/powerpoint/2010/main" val="11632787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152" y="-1309524"/>
            <a:ext cx="6700746" cy="1579559"/>
          </a:xfrm>
        </p:spPr>
        <p:txBody>
          <a:bodyPr vert="horz" lIns="135005" tIns="67503" rIns="135005" bIns="67503" rtlCol="0" anchor="ctr">
            <a:normAutofit/>
          </a:bodyPr>
          <a:lstStyle/>
          <a:p>
            <a:pPr algn="ctr"/>
            <a:r>
              <a:rPr lang="en-US" sz="7972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85003" y="93454"/>
            <a:ext cx="16106093" cy="810030"/>
          </a:xfrm>
        </p:spPr>
        <p:txBody>
          <a:bodyPr vert="horz" lIns="135005" tIns="67503" rIns="135005" bIns="67503" rtlCol="0">
            <a:normAutofit/>
          </a:bodyPr>
          <a:lstStyle/>
          <a:p>
            <a:pPr marL="0" indent="0" algn="ctr">
              <a:buNone/>
            </a:pPr>
            <a:r>
              <a:rPr lang="en-US" sz="3544" dirty="0"/>
              <a:t>Learn regular patterns (positional relationship) from training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505151" y="5878444"/>
            <a:ext cx="4181358" cy="172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[1.5  0.15 0.   0.29 0.6  0.3 ]</a:t>
            </a:r>
          </a:p>
          <a:p>
            <a:r>
              <a:rPr lang="en-US" sz="2658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sz="2658" dirty="0"/>
              <a:t>[1.5  0.15 0.   0.29 0.6  0.3 ]</a:t>
            </a:r>
          </a:p>
          <a:p>
            <a:r>
              <a:rPr lang="en-US" sz="2658" dirty="0"/>
              <a:t>[1.5  0.15 2.   0.16 1.   0. 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289FC-A40E-ADCA-326E-5AC605690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505152" y="1026607"/>
            <a:ext cx="4181358" cy="437982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BC27D1-384F-F577-3785-FEE277F1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5207881" y="1045935"/>
            <a:ext cx="4181358" cy="4360491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9F15F95-AE33-6ED7-F61A-AF2A636A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9699910" y="1045935"/>
            <a:ext cx="4181358" cy="4368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8BD5C-31C4-F945-8524-B2DA72616348}"/>
              </a:ext>
            </a:extLst>
          </p:cNvPr>
          <p:cNvSpPr txBox="1"/>
          <p:nvPr/>
        </p:nvSpPr>
        <p:spPr>
          <a:xfrm>
            <a:off x="5001784" y="5954518"/>
            <a:ext cx="4593548" cy="172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[1.5  0.15 0.   0.29 0.6  0.3 ]</a:t>
            </a:r>
          </a:p>
          <a:p>
            <a:r>
              <a:rPr lang="en-US" sz="2658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sz="2658" dirty="0"/>
              <a:t>[-1.5  -0.15  0.   -0.29  0.3   0.6 ]</a:t>
            </a:r>
          </a:p>
          <a:p>
            <a:r>
              <a:rPr lang="en-US" sz="2658" dirty="0"/>
              <a:t>[1.5  0.15 2.   0.12 1.   0. 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5477-467A-F6A0-92BA-9529E5052D4F}"/>
              </a:ext>
            </a:extLst>
          </p:cNvPr>
          <p:cNvSpPr txBox="1"/>
          <p:nvPr/>
        </p:nvSpPr>
        <p:spPr>
          <a:xfrm>
            <a:off x="9699910" y="5878444"/>
            <a:ext cx="4181358" cy="172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/>
              <a:t>[1.5  0.15 0.   0.29 0.6  0.3 ]</a:t>
            </a:r>
          </a:p>
          <a:p>
            <a:r>
              <a:rPr lang="en-US" sz="2658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sz="2658" dirty="0"/>
              <a:t>[1.5  0.15 0.   0.29 0.6  0.3 ]</a:t>
            </a:r>
          </a:p>
          <a:p>
            <a:r>
              <a:rPr lang="en-US" sz="2658" dirty="0"/>
              <a:t>[1.5  0.13 2.   0.19 1.   0. 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F535A-2876-161E-215F-69DD0F54AB7F}"/>
              </a:ext>
            </a:extLst>
          </p:cNvPr>
          <p:cNvSpPr txBox="1"/>
          <p:nvPr/>
        </p:nvSpPr>
        <p:spPr>
          <a:xfrm>
            <a:off x="14030250" y="1048318"/>
            <a:ext cx="4181358" cy="2955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8" dirty="0" err="1"/>
              <a:t>Devide</a:t>
            </a:r>
            <a:r>
              <a:rPr lang="en-US" sz="2658" dirty="0"/>
              <a:t> Dataset to small pieces</a:t>
            </a:r>
          </a:p>
          <a:p>
            <a:endParaRPr lang="en-US" sz="2658" dirty="0"/>
          </a:p>
          <a:p>
            <a:r>
              <a:rPr lang="en-US" sz="2658" dirty="0"/>
              <a:t>D1, D2, …, </a:t>
            </a:r>
            <a:r>
              <a:rPr lang="en-US" sz="2658" dirty="0" err="1"/>
              <a:t>Dn</a:t>
            </a:r>
            <a:endParaRPr lang="en-US" sz="2658" dirty="0"/>
          </a:p>
          <a:p>
            <a:endParaRPr lang="en-US" sz="2658" dirty="0"/>
          </a:p>
          <a:p>
            <a:r>
              <a:rPr lang="en-US" sz="2658" dirty="0"/>
              <a:t>For each Di</a:t>
            </a:r>
          </a:p>
          <a:p>
            <a:r>
              <a:rPr lang="en-US" sz="2658" dirty="0"/>
              <a:t>    find rules among Di</a:t>
            </a:r>
          </a:p>
        </p:txBody>
      </p:sp>
    </p:spTree>
    <p:extLst>
      <p:ext uri="{BB962C8B-B14F-4D97-AF65-F5344CB8AC3E}">
        <p14:creationId xmlns:p14="http://schemas.microsoft.com/office/powerpoint/2010/main" val="33752329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10846954" y="-547438"/>
            <a:ext cx="6652613" cy="5818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Assumptions: 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If one RV occurs more than once in the same image, it is considered only once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Example: Books on the bookshelf 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Since each RV in each image is counted at most once, thus </a:t>
            </a:r>
          </a:p>
          <a:p>
            <a:endParaRPr lang="en-US" sz="2658" dirty="0"/>
          </a:p>
          <a:p>
            <a:r>
              <a:rPr lang="en-US" sz="2658" dirty="0"/>
              <a:t>Find similar vectors in 4 images</a:t>
            </a:r>
          </a:p>
          <a:p>
            <a:endParaRPr lang="en-US" sz="2658" dirty="0"/>
          </a:p>
          <a:p>
            <a:endParaRPr lang="en-US" sz="2658" dirty="0"/>
          </a:p>
          <a:p>
            <a:r>
              <a:rPr lang="en-US" sz="2658" dirty="0"/>
              <a:t>Problems:</a:t>
            </a:r>
          </a:p>
          <a:p>
            <a:pPr marL="506249" indent="-506249">
              <a:buAutoNum type="arabicPeriod"/>
            </a:pPr>
            <a:r>
              <a:rPr lang="en-US" sz="2658" dirty="0"/>
              <a:t>Define similarity</a:t>
            </a:r>
          </a:p>
          <a:p>
            <a:pPr marL="506249" indent="-506249">
              <a:buAutoNum type="arabicPeriod"/>
            </a:pPr>
            <a:r>
              <a:rPr lang="en-US" sz="2658" dirty="0"/>
              <a:t>SV might not exist in all images, probability</a:t>
            </a:r>
          </a:p>
          <a:p>
            <a:pPr marL="506249" indent="-506249">
              <a:buAutoNum type="arabicPeriod"/>
            </a:pPr>
            <a:r>
              <a:rPr lang="en-US" sz="2658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A39F5-9BA5-8ECC-11F1-6FE9DC73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96" y="-547439"/>
            <a:ext cx="9694106" cy="781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5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8CCEB9-745C-D5B4-E5DC-79AB75A19AD4}"/>
              </a:ext>
            </a:extLst>
          </p:cNvPr>
          <p:cNvGrpSpPr/>
          <p:nvPr/>
        </p:nvGrpSpPr>
        <p:grpSpPr>
          <a:xfrm>
            <a:off x="1168639" y="-1123259"/>
            <a:ext cx="6785313" cy="6697649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0730EF-B072-5935-92AE-E02C52459839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79ED00-3867-002C-AAC2-A9B361FF2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8C1C5D-1E7A-F3AA-1B7C-CFF5DFF223E9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A2D809-B0BA-B23E-BC22-8BB17E4EAD40}"/>
                </a:ext>
              </a:extLst>
            </p:cNvPr>
            <p:cNvSpPr txBox="1"/>
            <p:nvPr/>
          </p:nvSpPr>
          <p:spPr>
            <a:xfrm>
              <a:off x="5871268" y="2869877"/>
              <a:ext cx="242334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5ABD04-97AD-FB37-A305-E16AD7737FBF}"/>
                </a:ext>
              </a:extLst>
            </p:cNvPr>
            <p:cNvSpPr txBox="1"/>
            <p:nvPr/>
          </p:nvSpPr>
          <p:spPr>
            <a:xfrm>
              <a:off x="5939365" y="3804459"/>
              <a:ext cx="264266" cy="33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58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9AE8F3-5BDE-6348-51B9-3ABEF738A0A5}"/>
                </a:ext>
              </a:extLst>
            </p:cNvPr>
            <p:cNvSpPr txBox="1"/>
            <p:nvPr/>
          </p:nvSpPr>
          <p:spPr>
            <a:xfrm>
              <a:off x="4845376" y="3804459"/>
              <a:ext cx="242334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28D9D-5685-BE77-130E-7B7716F64757}"/>
                </a:ext>
              </a:extLst>
            </p:cNvPr>
            <p:cNvSpPr txBox="1"/>
            <p:nvPr/>
          </p:nvSpPr>
          <p:spPr>
            <a:xfrm>
              <a:off x="6931754" y="2046900"/>
              <a:ext cx="242334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E03FEB-BA7F-6E63-399C-BEAF0FA7C9BC}"/>
                </a:ext>
              </a:extLst>
            </p:cNvPr>
            <p:cNvSpPr txBox="1"/>
            <p:nvPr/>
          </p:nvSpPr>
          <p:spPr>
            <a:xfrm>
              <a:off x="4790613" y="2869877"/>
              <a:ext cx="242334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94EDA3-AAC0-261F-3063-BA528D578E59}"/>
                </a:ext>
              </a:extLst>
            </p:cNvPr>
            <p:cNvSpPr txBox="1"/>
            <p:nvPr/>
          </p:nvSpPr>
          <p:spPr>
            <a:xfrm>
              <a:off x="6991079" y="4548249"/>
              <a:ext cx="242334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6BA25B-EEC8-33A6-8408-67BAF7E317AB}"/>
                </a:ext>
              </a:extLst>
            </p:cNvPr>
            <p:cNvSpPr txBox="1"/>
            <p:nvPr/>
          </p:nvSpPr>
          <p:spPr>
            <a:xfrm>
              <a:off x="3822565" y="4548249"/>
              <a:ext cx="242334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0BCA98-274B-BE8B-7F93-ECDF09D3777A}"/>
                </a:ext>
              </a:extLst>
            </p:cNvPr>
            <p:cNvSpPr txBox="1"/>
            <p:nvPr/>
          </p:nvSpPr>
          <p:spPr>
            <a:xfrm>
              <a:off x="3832485" y="2059770"/>
              <a:ext cx="242334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dirty="0"/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6AAAED-0EE0-19E0-132A-77D4ADC0432F}"/>
              </a:ext>
            </a:extLst>
          </p:cNvPr>
          <p:cNvGrpSpPr/>
          <p:nvPr/>
        </p:nvGrpSpPr>
        <p:grpSpPr>
          <a:xfrm>
            <a:off x="9925166" y="-968146"/>
            <a:ext cx="6785313" cy="6750249"/>
            <a:chOff x="7027448" y="1143000"/>
            <a:chExt cx="4595750" cy="4572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5E8ADB-7718-EE15-34E9-09436A08C7CC}"/>
                </a:ext>
              </a:extLst>
            </p:cNvPr>
            <p:cNvGrpSpPr/>
            <p:nvPr/>
          </p:nvGrpSpPr>
          <p:grpSpPr>
            <a:xfrm>
              <a:off x="7027448" y="1143000"/>
              <a:ext cx="4595750" cy="4572000"/>
              <a:chOff x="6501668" y="911229"/>
              <a:chExt cx="4595750" cy="4572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FBA502D-7F43-6FC1-BEC4-D4A1C9CDF843}"/>
                  </a:ext>
                </a:extLst>
              </p:cNvPr>
              <p:cNvGrpSpPr/>
              <p:nvPr/>
            </p:nvGrpSpPr>
            <p:grpSpPr>
              <a:xfrm>
                <a:off x="6501668" y="930036"/>
                <a:ext cx="4595750" cy="4536374"/>
                <a:chOff x="3238007" y="1128156"/>
                <a:chExt cx="4595750" cy="4536374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0E4537DF-DA1B-CEF5-9237-D48C04ED974E}"/>
                    </a:ext>
                  </a:extLst>
                </p:cNvPr>
                <p:cNvCxnSpPr/>
                <p:nvPr/>
              </p:nvCxnSpPr>
              <p:spPr>
                <a:xfrm>
                  <a:off x="3238007" y="3429000"/>
                  <a:ext cx="459575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1957EB0-16BE-DEFB-B3AD-658C85DE6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35882" y="1128156"/>
                  <a:ext cx="0" cy="453637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197FA46-D283-7FBD-CDC3-6A4CFD344B07}"/>
                    </a:ext>
                  </a:extLst>
                </p:cNvPr>
                <p:cNvSpPr/>
                <p:nvPr/>
              </p:nvSpPr>
              <p:spPr>
                <a:xfrm>
                  <a:off x="4318661" y="2309752"/>
                  <a:ext cx="2434441" cy="230381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36F3BB8-9D0B-D6E6-4483-EC9CA2153687}"/>
                    </a:ext>
                  </a:extLst>
                </p:cNvPr>
                <p:cNvSpPr/>
                <p:nvPr/>
              </p:nvSpPr>
              <p:spPr>
                <a:xfrm>
                  <a:off x="5452753" y="3345873"/>
                  <a:ext cx="166255" cy="16625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62488E8-7C55-3B0D-0E23-28BD5063C43A}"/>
                  </a:ext>
                </a:extLst>
              </p:cNvPr>
              <p:cNvSpPr/>
              <p:nvPr/>
            </p:nvSpPr>
            <p:spPr>
              <a:xfrm>
                <a:off x="7224238" y="1747008"/>
                <a:ext cx="3137802" cy="300257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F2FDEA1-9A3B-5E6E-EA75-1ECA7C88140A}"/>
                  </a:ext>
                </a:extLst>
              </p:cNvPr>
              <p:cNvSpPr/>
              <p:nvPr/>
            </p:nvSpPr>
            <p:spPr>
              <a:xfrm>
                <a:off x="6501668" y="911229"/>
                <a:ext cx="4572000" cy="4572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188373C-9CB1-736D-E5CA-2EA66BF7113D}"/>
                  </a:ext>
                </a:extLst>
              </p:cNvPr>
              <p:cNvSpPr/>
              <p:nvPr/>
            </p:nvSpPr>
            <p:spPr>
              <a:xfrm>
                <a:off x="6981120" y="1391590"/>
                <a:ext cx="3657600" cy="36576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8B1026-B2DE-B88D-1E60-AA1AE4062A07}"/>
                </a:ext>
              </a:extLst>
            </p:cNvPr>
            <p:cNvCxnSpPr>
              <a:cxnSpLocks/>
              <a:stCxn id="30" idx="3"/>
              <a:endCxn id="30" idx="7"/>
            </p:cNvCxnSpPr>
            <p:nvPr/>
          </p:nvCxnSpPr>
          <p:spPr>
            <a:xfrm flipV="1">
              <a:off x="7697002" y="1812554"/>
              <a:ext cx="3232892" cy="32328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0CFBD2-7D01-B1E7-7032-A20600927076}"/>
                </a:ext>
              </a:extLst>
            </p:cNvPr>
            <p:cNvCxnSpPr>
              <a:cxnSpLocks/>
              <a:stCxn id="30" idx="1"/>
              <a:endCxn id="30" idx="5"/>
            </p:cNvCxnSpPr>
            <p:nvPr/>
          </p:nvCxnSpPr>
          <p:spPr>
            <a:xfrm>
              <a:off x="7697002" y="1812554"/>
              <a:ext cx="3232892" cy="32328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5374B7D-1714-4EC6-7A44-EC8EC78CD7CB}"/>
              </a:ext>
            </a:extLst>
          </p:cNvPr>
          <p:cNvSpPr txBox="1"/>
          <p:nvPr/>
        </p:nvSpPr>
        <p:spPr>
          <a:xfrm>
            <a:off x="12822648" y="6314504"/>
            <a:ext cx="1319592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32-Zone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04D99F-1258-3C49-D9A9-8CEAFC0A3BD9}"/>
              </a:ext>
            </a:extLst>
          </p:cNvPr>
          <p:cNvSpPr txBox="1"/>
          <p:nvPr/>
        </p:nvSpPr>
        <p:spPr>
          <a:xfrm>
            <a:off x="3944573" y="6186673"/>
            <a:ext cx="1146468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58" dirty="0"/>
              <a:t>8-Zone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E076BD8-BCE3-FB7E-6EE4-B91A88CA7BC4}"/>
              </a:ext>
            </a:extLst>
          </p:cNvPr>
          <p:cNvSpPr/>
          <p:nvPr/>
        </p:nvSpPr>
        <p:spPr>
          <a:xfrm>
            <a:off x="3976720" y="2582659"/>
            <a:ext cx="245464" cy="2454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10D655D-D728-A8E0-8752-C150AAE7E284}"/>
              </a:ext>
            </a:extLst>
          </p:cNvPr>
          <p:cNvSpPr/>
          <p:nvPr/>
        </p:nvSpPr>
        <p:spPr>
          <a:xfrm>
            <a:off x="7816098" y="4797750"/>
            <a:ext cx="245464" cy="2454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</p:spTree>
    <p:extLst>
      <p:ext uri="{BB962C8B-B14F-4D97-AF65-F5344CB8AC3E}">
        <p14:creationId xmlns:p14="http://schemas.microsoft.com/office/powerpoint/2010/main" val="540356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884515" y="128669"/>
            <a:ext cx="3739792" cy="2955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There are three Balls</a:t>
            </a:r>
          </a:p>
          <a:p>
            <a:endParaRPr lang="en-US" sz="2658" dirty="0"/>
          </a:p>
          <a:p>
            <a:r>
              <a:rPr lang="en-US" sz="2658" dirty="0"/>
              <a:t>First has size 0.2.</a:t>
            </a:r>
          </a:p>
          <a:p>
            <a:endParaRPr lang="en-US" sz="2658" dirty="0"/>
          </a:p>
          <a:p>
            <a:r>
              <a:rPr lang="en-US" sz="2658" dirty="0"/>
              <a:t>Second has size 0.3.</a:t>
            </a:r>
          </a:p>
          <a:p>
            <a:endParaRPr lang="en-US" sz="2658" dirty="0"/>
          </a:p>
          <a:p>
            <a:r>
              <a:rPr lang="en-US" sz="2658" dirty="0"/>
              <a:t>Third has size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63E86-1360-59D9-23AB-0AA235693921}"/>
              </a:ext>
            </a:extLst>
          </p:cNvPr>
          <p:cNvSpPr txBox="1"/>
          <p:nvPr/>
        </p:nvSpPr>
        <p:spPr>
          <a:xfrm>
            <a:off x="5508438" y="3845686"/>
            <a:ext cx="3336716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Vague, faulty, fast, adapted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EFC7B-396B-DDEB-5CDF-FD1693D8D89E}"/>
              </a:ext>
            </a:extLst>
          </p:cNvPr>
          <p:cNvSpPr txBox="1"/>
          <p:nvPr/>
        </p:nvSpPr>
        <p:spPr>
          <a:xfrm>
            <a:off x="6228232" y="1082932"/>
            <a:ext cx="111824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Small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5E37D-E520-43CD-F035-B2DE7A6B761E}"/>
              </a:ext>
            </a:extLst>
          </p:cNvPr>
          <p:cNvSpPr txBox="1"/>
          <p:nvPr/>
        </p:nvSpPr>
        <p:spPr>
          <a:xfrm>
            <a:off x="1521561" y="-948817"/>
            <a:ext cx="111824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Scene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CC06D-40BB-A58F-FCDB-69E3BA0D3936}"/>
              </a:ext>
            </a:extLst>
          </p:cNvPr>
          <p:cNvSpPr txBox="1"/>
          <p:nvPr/>
        </p:nvSpPr>
        <p:spPr>
          <a:xfrm>
            <a:off x="6039031" y="-977768"/>
            <a:ext cx="1496650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Intuitive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052C9-B748-0D1D-E3EC-62FD0015A251}"/>
              </a:ext>
            </a:extLst>
          </p:cNvPr>
          <p:cNvSpPr txBox="1"/>
          <p:nvPr/>
        </p:nvSpPr>
        <p:spPr>
          <a:xfrm>
            <a:off x="11020248" y="-948818"/>
            <a:ext cx="1496650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Rational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5603-F22F-E83E-41CD-ED707440D36B}"/>
              </a:ext>
            </a:extLst>
          </p:cNvPr>
          <p:cNvSpPr txBox="1"/>
          <p:nvPr/>
        </p:nvSpPr>
        <p:spPr>
          <a:xfrm>
            <a:off x="11209450" y="1082929"/>
            <a:ext cx="111824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1.5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4C7E3-B085-F9FE-41AF-2CE25C5D8858}"/>
              </a:ext>
            </a:extLst>
          </p:cNvPr>
          <p:cNvSpPr txBox="1"/>
          <p:nvPr/>
        </p:nvSpPr>
        <p:spPr>
          <a:xfrm>
            <a:off x="11386219" y="2467024"/>
            <a:ext cx="686640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4C87B-BC5B-F6DB-1F85-39CDDE94E633}"/>
              </a:ext>
            </a:extLst>
          </p:cNvPr>
          <p:cNvSpPr txBox="1"/>
          <p:nvPr/>
        </p:nvSpPr>
        <p:spPr>
          <a:xfrm>
            <a:off x="12327698" y="1774978"/>
            <a:ext cx="104866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2.667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722732" y="6047717"/>
            <a:ext cx="5020497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Important to have both systems</a:t>
            </a:r>
          </a:p>
          <a:p>
            <a:r>
              <a:rPr lang="en-US" sz="2658" dirty="0"/>
              <a:t>First think with intuitive system</a:t>
            </a:r>
          </a:p>
          <a:p>
            <a:r>
              <a:rPr lang="en-US" sz="2658" dirty="0"/>
              <a:t>Then use rational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54780-70E1-611D-0336-E2D1E4F0DB9B}"/>
              </a:ext>
            </a:extLst>
          </p:cNvPr>
          <p:cNvSpPr txBox="1"/>
          <p:nvPr/>
        </p:nvSpPr>
        <p:spPr>
          <a:xfrm>
            <a:off x="6239508" y="2467024"/>
            <a:ext cx="111824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Big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EECEA-264D-9B2A-A483-605C16415A57}"/>
              </a:ext>
            </a:extLst>
          </p:cNvPr>
          <p:cNvSpPr txBox="1"/>
          <p:nvPr/>
        </p:nvSpPr>
        <p:spPr>
          <a:xfrm>
            <a:off x="10659339" y="3845686"/>
            <a:ext cx="3336716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Accurate, precise, slow, limited.</a:t>
            </a:r>
          </a:p>
        </p:txBody>
      </p:sp>
    </p:spTree>
    <p:extLst>
      <p:ext uri="{BB962C8B-B14F-4D97-AF65-F5344CB8AC3E}">
        <p14:creationId xmlns:p14="http://schemas.microsoft.com/office/powerpoint/2010/main" val="8296876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877905" y="-1173843"/>
            <a:ext cx="681295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How to implement the first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11762503" y="-802580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00FF00"/>
                </a:highlight>
              </a:rPr>
              <a:t>Sphere, Small, Red,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Sphere, Small, </a:t>
            </a:r>
            <a:r>
              <a:rPr lang="en-US" sz="2658" dirty="0">
                <a:highlight>
                  <a:srgbClr val="FF00FF"/>
                </a:highlight>
              </a:rPr>
              <a:t>Green</a:t>
            </a:r>
            <a:r>
              <a:rPr lang="en-US" sz="2658" dirty="0">
                <a:highlight>
                  <a:srgbClr val="FFFF00"/>
                </a:highlight>
              </a:rPr>
              <a:t>, 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Cube, Big, </a:t>
            </a:r>
            <a:r>
              <a:rPr lang="en-US" sz="2658" dirty="0">
                <a:highlight>
                  <a:srgbClr val="FF00FF"/>
                </a:highlight>
              </a:rPr>
              <a:t>Green</a:t>
            </a:r>
            <a:r>
              <a:rPr lang="en-US" sz="2658" dirty="0">
                <a:highlight>
                  <a:srgbClr val="FFFF00"/>
                </a:highlight>
              </a:rPr>
              <a:t>, Front</a:t>
            </a:r>
          </a:p>
          <a:p>
            <a:endParaRPr lang="en-US" sz="2658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E72D7-3E3B-EAA2-FF7D-B732B89C5C59}"/>
              </a:ext>
            </a:extLst>
          </p:cNvPr>
          <p:cNvSpPr txBox="1"/>
          <p:nvPr/>
        </p:nvSpPr>
        <p:spPr>
          <a:xfrm>
            <a:off x="877905" y="293563"/>
            <a:ext cx="6180098" cy="704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Shape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Cube	Cylinder, Box, shelf, …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Sphere	Ball, Apple, …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Size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Small	small, tiny,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Large	Medium, huge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Color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Red	Orange, Rose, Gold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Green	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Blue	Purple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Black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White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Position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Front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Behind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Left 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Right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8530465" y="-1469990"/>
            <a:ext cx="2846689" cy="298180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8701183" y="-120964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9953814" y="-1112937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0642793" y="710406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8530466" y="1688169"/>
            <a:ext cx="2859308" cy="298180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10778856" y="3118645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0545373" y="1877673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8757213" y="3062404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11616519" y="2292969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00FF00"/>
                </a:highlight>
              </a:rPr>
              <a:t>Sphere, Small, Red,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Sphere, Small, </a:t>
            </a:r>
            <a:r>
              <a:rPr lang="en-US" sz="2658" dirty="0">
                <a:highlight>
                  <a:srgbClr val="FF00FF"/>
                </a:highlight>
              </a:rPr>
              <a:t>Blue</a:t>
            </a:r>
            <a:r>
              <a:rPr lang="en-US" sz="2658" dirty="0">
                <a:highlight>
                  <a:srgbClr val="FFFF00"/>
                </a:highlight>
              </a:rPr>
              <a:t>, 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Cube, Big, </a:t>
            </a:r>
            <a:r>
              <a:rPr lang="en-US" sz="2658" dirty="0">
                <a:highlight>
                  <a:srgbClr val="FF00FF"/>
                </a:highlight>
              </a:rPr>
              <a:t>Blue</a:t>
            </a:r>
            <a:r>
              <a:rPr lang="en-US" sz="2658" dirty="0">
                <a:highlight>
                  <a:srgbClr val="FFFF00"/>
                </a:highlight>
              </a:rPr>
              <a:t>, Front</a:t>
            </a:r>
          </a:p>
          <a:p>
            <a:endParaRPr lang="en-US" sz="2658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9A493BC-2B4E-90D6-90CE-7B663BA7C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8535522" y="5057350"/>
            <a:ext cx="2854250" cy="2981803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10104850" y="5369179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10298969" y="690499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8767790" y="5906214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11668780" y="5575243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00FF00"/>
                </a:highlight>
              </a:rPr>
              <a:t>Sphere, Small, Red,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Sphere, Small, </a:t>
            </a:r>
            <a:r>
              <a:rPr lang="en-US" sz="2658" dirty="0">
                <a:highlight>
                  <a:srgbClr val="FF00FF"/>
                </a:highlight>
              </a:rPr>
              <a:t>Blue</a:t>
            </a:r>
            <a:r>
              <a:rPr lang="en-US" sz="2658" dirty="0">
                <a:highlight>
                  <a:srgbClr val="FFFF00"/>
                </a:highlight>
              </a:rPr>
              <a:t>, 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Cube, Big, </a:t>
            </a:r>
            <a:r>
              <a:rPr lang="en-US" sz="2658" dirty="0">
                <a:highlight>
                  <a:srgbClr val="FF00FF"/>
                </a:highlight>
              </a:rPr>
              <a:t>Red</a:t>
            </a:r>
            <a:r>
              <a:rPr lang="en-US" sz="2658" dirty="0">
                <a:highlight>
                  <a:srgbClr val="FFFF00"/>
                </a:highlight>
              </a:rPr>
              <a:t>, Front</a:t>
            </a:r>
          </a:p>
          <a:p>
            <a:endParaRPr lang="en-US" sz="2658" dirty="0"/>
          </a:p>
        </p:txBody>
      </p:sp>
    </p:spTree>
    <p:extLst>
      <p:ext uri="{BB962C8B-B14F-4D97-AF65-F5344CB8AC3E}">
        <p14:creationId xmlns:p14="http://schemas.microsoft.com/office/powerpoint/2010/main" val="29064507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56" y="-1437374"/>
            <a:ext cx="4486708" cy="299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7" y="1797025"/>
            <a:ext cx="4217267" cy="31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6" y="5113238"/>
            <a:ext cx="4486709" cy="318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4535292" y="-328888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Blue,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Right</a:t>
            </a:r>
          </a:p>
          <a:p>
            <a:endParaRPr lang="en-US" sz="2658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897949" y="113296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175346" y="20319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876198" y="-133144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3077186" y="2454799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2873348" y="3733285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09086" y="3565735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4658040" y="2679631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Blue,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endParaRPr lang="en-US" sz="2658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616528" y="731085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773645" y="6920023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4903158" y="6238405"/>
            <a:ext cx="5052826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Right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10988485" y="-625127"/>
            <a:ext cx="6559105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11675982" y="363637"/>
            <a:ext cx="4271178" cy="41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Rules can be found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Big, Cube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Big, Sphere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Red,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Red,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Small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Red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Small Red,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11675982" y="5113237"/>
            <a:ext cx="1494892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908235" y="577622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44039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7" y="-1354959"/>
            <a:ext cx="4486708" cy="299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7" y="1797025"/>
            <a:ext cx="4217267" cy="31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6" y="5113238"/>
            <a:ext cx="4486709" cy="318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4535292" y="-328888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Blue,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Right</a:t>
            </a:r>
          </a:p>
          <a:p>
            <a:endParaRPr lang="en-US" sz="2658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897949" y="113296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197099" y="153417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2787416" y="363637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351413" y="4514382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2785361" y="2835444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09086" y="3565735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4658040" y="2679631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Blue,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endParaRPr lang="en-US" sz="2658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616528" y="731085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2053701" y="6414513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4903158" y="6238405"/>
            <a:ext cx="5052826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FF00"/>
                </a:highlight>
              </a:rPr>
              <a:t>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Big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Right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Small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Red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10988485" y="-625127"/>
            <a:ext cx="6559105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11675982" y="363637"/>
            <a:ext cx="4271178" cy="41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Rules can be found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Big, Cube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Big, Sphere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Red,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Red, Behind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Small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Red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Small Red,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11675982" y="5113237"/>
            <a:ext cx="1494892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908235" y="577622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4250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F439F309-8A1E-D973-7FCB-AD33E6D7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932" y="-212110"/>
            <a:ext cx="2846689" cy="2846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863622" y="-212108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Small</a:t>
            </a:r>
            <a:r>
              <a:rPr lang="en-US" sz="2658" dirty="0"/>
              <a:t>, Red,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00FF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00FF"/>
                </a:highlight>
              </a:rPr>
              <a:t>Front</a:t>
            </a:r>
          </a:p>
          <a:p>
            <a:endParaRPr lang="en-US" sz="2658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r="7" b="7"/>
          <a:stretch/>
        </p:blipFill>
        <p:spPr>
          <a:xfrm>
            <a:off x="726358" y="-914097"/>
            <a:ext cx="2846689" cy="298180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897074" y="43493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2149706" y="-557045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2838685" y="1266299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8" r="3" b="3"/>
          <a:stretch/>
        </p:blipFill>
        <p:spPr>
          <a:xfrm>
            <a:off x="734963" y="2168579"/>
            <a:ext cx="2859308" cy="298180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983353" y="3599053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2749869" y="235808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961710" y="3542813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821016" y="2773377"/>
            <a:ext cx="5052826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Small</a:t>
            </a:r>
            <a:r>
              <a:rPr lang="en-US" sz="2658" dirty="0"/>
              <a:t>, Red, Left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Big</a:t>
            </a:r>
            <a:r>
              <a:rPr lang="en-US" sz="2658" dirty="0"/>
              <a:t>, Blue, </a:t>
            </a:r>
            <a:r>
              <a:rPr lang="en-US" sz="2658" dirty="0">
                <a:highlight>
                  <a:srgbClr val="FF00FF"/>
                </a:highlight>
              </a:rPr>
              <a:t>Behind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Big</a:t>
            </a:r>
            <a:r>
              <a:rPr lang="en-US" sz="2658" dirty="0"/>
              <a:t>, Blue, </a:t>
            </a:r>
            <a:r>
              <a:rPr lang="en-US" sz="2658" dirty="0">
                <a:highlight>
                  <a:srgbClr val="FF00FF"/>
                </a:highlight>
              </a:rPr>
              <a:t>Front</a:t>
            </a:r>
          </a:p>
          <a:p>
            <a:endParaRPr lang="en-US" sz="2658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9731927" y="1657157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11455192" y="1211236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9784360" y="28240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12671194" y="350435"/>
            <a:ext cx="4468024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/>
              <a:t>Cube, Big, Green, Left</a:t>
            </a:r>
          </a:p>
          <a:p>
            <a:pPr marL="506249" indent="-506249">
              <a:buAutoNum type="alphaUcPeriod"/>
            </a:pPr>
            <a:r>
              <a:rPr lang="en-US" sz="2658" dirty="0"/>
              <a:t>Sphere, Big, Red, 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C0C0C0"/>
                </a:highlight>
              </a:rPr>
              <a:t>Sphere, Small, Red, Right</a:t>
            </a:r>
          </a:p>
          <a:p>
            <a:endParaRPr lang="en-US" sz="2658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314BA-CA09-0A3A-C4A3-97F4CD6E4B9A}"/>
              </a:ext>
            </a:extLst>
          </p:cNvPr>
          <p:cNvSpPr txBox="1"/>
          <p:nvPr/>
        </p:nvSpPr>
        <p:spPr>
          <a:xfrm>
            <a:off x="1495372" y="-1560262"/>
            <a:ext cx="967806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DCA51-DABB-E433-53CF-2CD5586A98B1}"/>
              </a:ext>
            </a:extLst>
          </p:cNvPr>
          <p:cNvSpPr txBox="1"/>
          <p:nvPr/>
        </p:nvSpPr>
        <p:spPr>
          <a:xfrm>
            <a:off x="10606579" y="-930295"/>
            <a:ext cx="967806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Test</a:t>
            </a:r>
          </a:p>
        </p:txBody>
      </p:sp>
      <p:pic>
        <p:nvPicPr>
          <p:cNvPr id="7" name="Picture 6" descr="A picture containing orange&#10;&#10;Description automatically generated">
            <a:extLst>
              <a:ext uri="{FF2B5EF4-FFF2-40B4-BE49-F238E27FC236}">
                <a16:creationId xmlns:a16="http://schemas.microsoft.com/office/drawing/2014/main" id="{ECBDCDEC-9659-E34E-E348-B9CFEC57D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5" b="2"/>
          <a:stretch/>
        </p:blipFill>
        <p:spPr>
          <a:xfrm>
            <a:off x="732352" y="5339882"/>
            <a:ext cx="2864527" cy="298180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2076510" y="7461741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2149706" y="6435922"/>
            <a:ext cx="598299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947505" y="6310250"/>
            <a:ext cx="5052826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Cube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Big</a:t>
            </a:r>
            <a:r>
              <a:rPr lang="en-US" sz="2658" dirty="0"/>
              <a:t>, Green, </a:t>
            </a:r>
            <a:r>
              <a:rPr lang="en-US" sz="2658" dirty="0">
                <a:highlight>
                  <a:srgbClr val="FF00FF"/>
                </a:highlight>
              </a:rPr>
              <a:t>Front</a:t>
            </a:r>
          </a:p>
          <a:p>
            <a:pPr marL="506249" indent="-506249">
              <a:buAutoNum type="alphaUcPeriod"/>
            </a:pPr>
            <a:r>
              <a:rPr lang="en-US" sz="2658" dirty="0">
                <a:highlight>
                  <a:srgbClr val="FFFF00"/>
                </a:highlight>
              </a:rPr>
              <a:t>Sphere</a:t>
            </a:r>
            <a:r>
              <a:rPr lang="en-US" sz="2658" dirty="0"/>
              <a:t>, </a:t>
            </a:r>
            <a:r>
              <a:rPr lang="en-US" sz="2658" dirty="0">
                <a:highlight>
                  <a:srgbClr val="00FF00"/>
                </a:highlight>
              </a:rPr>
              <a:t>Small</a:t>
            </a:r>
            <a:r>
              <a:rPr lang="en-US" sz="2658" dirty="0"/>
              <a:t>, Blue, </a:t>
            </a:r>
            <a:r>
              <a:rPr lang="en-US" sz="2658" dirty="0">
                <a:highlight>
                  <a:srgbClr val="FF00FF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10026433" y="3286073"/>
            <a:ext cx="6559105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First, search attribute by attribute</a:t>
            </a:r>
          </a:p>
          <a:p>
            <a:r>
              <a:rPr lang="en-US" sz="2658" dirty="0"/>
              <a:t>Then, add attributes as  priors to each 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59608-3EAB-1E9D-2CB0-D20D3A206D77}"/>
              </a:ext>
            </a:extLst>
          </p:cNvPr>
          <p:cNvSpPr txBox="1"/>
          <p:nvPr/>
        </p:nvSpPr>
        <p:spPr>
          <a:xfrm>
            <a:off x="9731926" y="4466491"/>
            <a:ext cx="6559105" cy="377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small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red(2)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left(2)</a:t>
            </a:r>
          </a:p>
          <a:p>
            <a:pPr marL="1096873" lvl="1" indent="-421874">
              <a:buFont typeface="Arial" panose="020B0604020202020204" pitchFamily="34" charset="0"/>
              <a:buChar char="•"/>
            </a:pPr>
            <a:r>
              <a:rPr lang="en-US" sz="2658" dirty="0"/>
              <a:t>Left, red (2)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Sphere, behind + big(2)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Cube, big + green(2) + front(2)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Big, Front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Cube, Front + Green(2) + big(2)</a:t>
            </a:r>
          </a:p>
          <a:p>
            <a:pPr marL="421874" indent="-421874">
              <a:buFont typeface="Arial" panose="020B0604020202020204" pitchFamily="34" charset="0"/>
              <a:buChar char="•"/>
            </a:pPr>
            <a:r>
              <a:rPr lang="en-US" sz="2658" dirty="0"/>
              <a:t>Cube, big, Front + Green(2)</a:t>
            </a:r>
          </a:p>
        </p:txBody>
      </p:sp>
    </p:spTree>
    <p:extLst>
      <p:ext uri="{BB962C8B-B14F-4D97-AF65-F5344CB8AC3E}">
        <p14:creationId xmlns:p14="http://schemas.microsoft.com/office/powerpoint/2010/main" val="9199366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861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65852D-913C-72E7-E59C-A7CF2C85235A}"/>
              </a:ext>
            </a:extLst>
          </p:cNvPr>
          <p:cNvSpPr/>
          <p:nvPr/>
        </p:nvSpPr>
        <p:spPr>
          <a:xfrm>
            <a:off x="4885230" y="-729014"/>
            <a:ext cx="5033691" cy="4996575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6F2C9A-B466-98AC-A9C1-E7D1B099804A}"/>
              </a:ext>
            </a:extLst>
          </p:cNvPr>
          <p:cNvSpPr/>
          <p:nvPr/>
        </p:nvSpPr>
        <p:spPr>
          <a:xfrm>
            <a:off x="7879926" y="-729014"/>
            <a:ext cx="5033691" cy="4996575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2B697-A4F0-8533-A7C6-D93B1476655F}"/>
              </a:ext>
            </a:extLst>
          </p:cNvPr>
          <p:cNvSpPr txBox="1"/>
          <p:nvPr/>
        </p:nvSpPr>
        <p:spPr>
          <a:xfrm>
            <a:off x="5603169" y="678688"/>
            <a:ext cx="2037834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How humans understand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D5C06-03C3-E215-F7C8-A4339C05991C}"/>
              </a:ext>
            </a:extLst>
          </p:cNvPr>
          <p:cNvSpPr txBox="1"/>
          <p:nvPr/>
        </p:nvSpPr>
        <p:spPr>
          <a:xfrm>
            <a:off x="10396771" y="678688"/>
            <a:ext cx="2037834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How machines understand the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299CB-DECF-D161-BF84-9048A88762F5}"/>
              </a:ext>
            </a:extLst>
          </p:cNvPr>
          <p:cNvSpPr txBox="1"/>
          <p:nvPr/>
        </p:nvSpPr>
        <p:spPr>
          <a:xfrm>
            <a:off x="7641003" y="6053368"/>
            <a:ext cx="2916408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This part is what we should go for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23F1A6-FB1C-085F-9D6D-A22F9CB61CD6}"/>
              </a:ext>
            </a:extLst>
          </p:cNvPr>
          <p:cNvCxnSpPr/>
          <p:nvPr/>
        </p:nvCxnSpPr>
        <p:spPr>
          <a:xfrm flipV="1">
            <a:off x="9000331" y="2207692"/>
            <a:ext cx="0" cy="3563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017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535E53-A830-CC87-8C8C-1483CF91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6" y="1670229"/>
            <a:ext cx="5489696" cy="2565607"/>
          </a:xfrm>
        </p:spPr>
      </p:pic>
    </p:spTree>
    <p:extLst>
      <p:ext uri="{BB962C8B-B14F-4D97-AF65-F5344CB8AC3E}">
        <p14:creationId xmlns:p14="http://schemas.microsoft.com/office/powerpoint/2010/main" val="14337383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7F4B-03CF-B8DF-82DA-6980D15A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58AE-3F06-606C-4B7C-1CCAE4D7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 =&gt; knowledge</a:t>
            </a:r>
          </a:p>
          <a:p>
            <a:pPr lvl="1"/>
            <a:r>
              <a:rPr lang="en-US" dirty="0"/>
              <a:t>Use a logic checker to check if learned knowledge make any sense	</a:t>
            </a:r>
          </a:p>
          <a:p>
            <a:pPr lvl="1"/>
            <a:r>
              <a:rPr lang="en-US" dirty="0"/>
              <a:t>One image can be mapped to a knowledge graph</a:t>
            </a:r>
          </a:p>
          <a:p>
            <a:pPr lvl="1"/>
            <a:r>
              <a:rPr lang="en-US" dirty="0"/>
              <a:t>Multi-level relationship </a:t>
            </a:r>
            <a:r>
              <a:rPr lang="en-US" b="1" dirty="0"/>
              <a:t>structure</a:t>
            </a:r>
          </a:p>
          <a:p>
            <a:pPr lvl="2"/>
            <a:r>
              <a:rPr lang="en-US" dirty="0"/>
              <a:t>L1:city, L2: state, L3: country, L4: continent, L5: planet</a:t>
            </a:r>
          </a:p>
          <a:p>
            <a:pPr lvl="2"/>
            <a:r>
              <a:rPr lang="en-US" dirty="0"/>
              <a:t>L1: side-broader, L2: table, L3: room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DBC932-7A21-8F3B-CD50-AE19E0604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772" y="-1633686"/>
            <a:ext cx="2251296" cy="2251296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9E6AAAED-0EE0-19E0-132A-77D4ADC0432F}"/>
              </a:ext>
            </a:extLst>
          </p:cNvPr>
          <p:cNvGrpSpPr/>
          <p:nvPr/>
        </p:nvGrpSpPr>
        <p:grpSpPr>
          <a:xfrm>
            <a:off x="13688904" y="1404488"/>
            <a:ext cx="6785313" cy="6750249"/>
            <a:chOff x="7027448" y="1143000"/>
            <a:chExt cx="4595750" cy="4572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5E8ADB-7718-EE15-34E9-09436A08C7CC}"/>
                </a:ext>
              </a:extLst>
            </p:cNvPr>
            <p:cNvGrpSpPr/>
            <p:nvPr/>
          </p:nvGrpSpPr>
          <p:grpSpPr>
            <a:xfrm>
              <a:off x="7027448" y="1143000"/>
              <a:ext cx="4595750" cy="4572000"/>
              <a:chOff x="6501668" y="911229"/>
              <a:chExt cx="4595750" cy="4572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FBA502D-7F43-6FC1-BEC4-D4A1C9CDF843}"/>
                  </a:ext>
                </a:extLst>
              </p:cNvPr>
              <p:cNvGrpSpPr/>
              <p:nvPr/>
            </p:nvGrpSpPr>
            <p:grpSpPr>
              <a:xfrm>
                <a:off x="6501668" y="930036"/>
                <a:ext cx="4595750" cy="4536374"/>
                <a:chOff x="3238007" y="1128156"/>
                <a:chExt cx="4595750" cy="4536374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0E4537DF-DA1B-CEF5-9237-D48C04ED974E}"/>
                    </a:ext>
                  </a:extLst>
                </p:cNvPr>
                <p:cNvCxnSpPr/>
                <p:nvPr/>
              </p:nvCxnSpPr>
              <p:spPr>
                <a:xfrm>
                  <a:off x="3238007" y="3429000"/>
                  <a:ext cx="459575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1957EB0-16BE-DEFB-B3AD-658C85DE6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35882" y="1128156"/>
                  <a:ext cx="0" cy="453637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197FA46-D283-7FBD-CDC3-6A4CFD344B07}"/>
                    </a:ext>
                  </a:extLst>
                </p:cNvPr>
                <p:cNvSpPr/>
                <p:nvPr/>
              </p:nvSpPr>
              <p:spPr>
                <a:xfrm>
                  <a:off x="4318661" y="2309752"/>
                  <a:ext cx="2434441" cy="2303813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36F3BB8-9D0B-D6E6-4483-EC9CA2153687}"/>
                    </a:ext>
                  </a:extLst>
                </p:cNvPr>
                <p:cNvSpPr/>
                <p:nvPr/>
              </p:nvSpPr>
              <p:spPr>
                <a:xfrm>
                  <a:off x="5452753" y="3345873"/>
                  <a:ext cx="166255" cy="166254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62488E8-7C55-3B0D-0E23-28BD5063C43A}"/>
                  </a:ext>
                </a:extLst>
              </p:cNvPr>
              <p:cNvSpPr/>
              <p:nvPr/>
            </p:nvSpPr>
            <p:spPr>
              <a:xfrm>
                <a:off x="7224238" y="1747008"/>
                <a:ext cx="3137802" cy="3002571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F2FDEA1-9A3B-5E6E-EA75-1ECA7C88140A}"/>
                  </a:ext>
                </a:extLst>
              </p:cNvPr>
              <p:cNvSpPr/>
              <p:nvPr/>
            </p:nvSpPr>
            <p:spPr>
              <a:xfrm>
                <a:off x="6501668" y="911229"/>
                <a:ext cx="4572000" cy="457200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188373C-9CB1-736D-E5CA-2EA66BF7113D}"/>
                  </a:ext>
                </a:extLst>
              </p:cNvPr>
              <p:cNvSpPr/>
              <p:nvPr/>
            </p:nvSpPr>
            <p:spPr>
              <a:xfrm>
                <a:off x="6981120" y="1391590"/>
                <a:ext cx="3657600" cy="365760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8B1026-B2DE-B88D-1E60-AA1AE4062A07}"/>
                </a:ext>
              </a:extLst>
            </p:cNvPr>
            <p:cNvCxnSpPr>
              <a:cxnSpLocks/>
              <a:stCxn id="30" idx="3"/>
              <a:endCxn id="30" idx="7"/>
            </p:cNvCxnSpPr>
            <p:nvPr/>
          </p:nvCxnSpPr>
          <p:spPr>
            <a:xfrm flipV="1">
              <a:off x="7697002" y="1812554"/>
              <a:ext cx="3232892" cy="323289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0CFBD2-7D01-B1E7-7032-A20600927076}"/>
                </a:ext>
              </a:extLst>
            </p:cNvPr>
            <p:cNvCxnSpPr>
              <a:cxnSpLocks/>
              <a:stCxn id="30" idx="1"/>
              <a:endCxn id="30" idx="5"/>
            </p:cNvCxnSpPr>
            <p:nvPr/>
          </p:nvCxnSpPr>
          <p:spPr>
            <a:xfrm>
              <a:off x="7697002" y="1812554"/>
              <a:ext cx="3232892" cy="323289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5374B7D-1714-4EC6-7A44-EC8EC78CD7CB}"/>
              </a:ext>
            </a:extLst>
          </p:cNvPr>
          <p:cNvSpPr txBox="1"/>
          <p:nvPr/>
        </p:nvSpPr>
        <p:spPr>
          <a:xfrm>
            <a:off x="16111368" y="7547578"/>
            <a:ext cx="1319592" cy="501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658" dirty="0">
                <a:solidFill>
                  <a:srgbClr val="FF0000"/>
                </a:solidFill>
              </a:rPr>
              <a:t>32-Zone</a:t>
            </a:r>
          </a:p>
        </p:txBody>
      </p:sp>
      <p:pic>
        <p:nvPicPr>
          <p:cNvPr id="21" name="Picture 20" descr="Shape&#10;&#10;Description automatically generated">
            <a:extLst>
              <a:ext uri="{FF2B5EF4-FFF2-40B4-BE49-F238E27FC236}">
                <a16:creationId xmlns:a16="http://schemas.microsoft.com/office/drawing/2014/main" id="{5505B71A-1262-4488-DC78-B86CE67A6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476" y="-1633686"/>
            <a:ext cx="2251296" cy="225129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0CB079A-F7BC-AF03-3E1C-AC55BDEFC03C}"/>
              </a:ext>
            </a:extLst>
          </p:cNvPr>
          <p:cNvGrpSpPr/>
          <p:nvPr/>
        </p:nvGrpSpPr>
        <p:grpSpPr>
          <a:xfrm>
            <a:off x="15284417" y="1404490"/>
            <a:ext cx="5347639" cy="5347639"/>
            <a:chOff x="1153887" y="2551720"/>
            <a:chExt cx="3622001" cy="362200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27BB786-3CF6-2A30-9146-C963019B1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772DC0F-E46A-DA8B-7D10-BA57E54B374A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7C4632-CB3B-2B5B-17AE-E36B82BE8A11}"/>
                </a:ext>
              </a:extLst>
            </p:cNvPr>
            <p:cNvSpPr txBox="1"/>
            <p:nvPr/>
          </p:nvSpPr>
          <p:spPr>
            <a:xfrm>
              <a:off x="2836194" y="2888187"/>
              <a:ext cx="1078041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1E0164C-A6A1-72CA-DB28-082612B89D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3E34EE-6F01-538C-624E-4911DBDA8928}"/>
                </a:ext>
              </a:extLst>
            </p:cNvPr>
            <p:cNvSpPr txBox="1"/>
            <p:nvPr/>
          </p:nvSpPr>
          <p:spPr>
            <a:xfrm>
              <a:off x="1200685" y="3760462"/>
              <a:ext cx="907886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7E1F7A8-059F-396E-33DE-2F08CDA26E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A73722-759B-2320-9BFD-95DC7690E9B7}"/>
                </a:ext>
              </a:extLst>
            </p:cNvPr>
            <p:cNvSpPr txBox="1"/>
            <p:nvPr/>
          </p:nvSpPr>
          <p:spPr>
            <a:xfrm>
              <a:off x="2485633" y="4212035"/>
              <a:ext cx="1135454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7C4DFF4-90EB-2CAE-7612-70DC1D204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92316C0-6DFC-3955-DA4F-306B87B24886}"/>
                </a:ext>
              </a:extLst>
            </p:cNvPr>
            <p:cNvSpPr txBox="1"/>
            <p:nvPr/>
          </p:nvSpPr>
          <p:spPr>
            <a:xfrm>
              <a:off x="2838661" y="3508837"/>
              <a:ext cx="1135454" cy="2240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3D Model 51" descr="Sphere">
                <a:extLst>
                  <a:ext uri="{FF2B5EF4-FFF2-40B4-BE49-F238E27FC236}">
                    <a16:creationId xmlns:a16="http://schemas.microsoft.com/office/drawing/2014/main" id="{C556C82B-1BBF-3F01-2B7B-DFF1C37781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4749660"/>
                  </p:ext>
                </p:extLst>
              </p:nvPr>
            </p:nvGraphicFramePr>
            <p:xfrm>
              <a:off x="2044606" y="4032271"/>
              <a:ext cx="2154788" cy="219226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54788" cy="219226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224847" ay="-269307" az="-10009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696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3D Model 51" descr="Sphere">
                <a:extLst>
                  <a:ext uri="{FF2B5EF4-FFF2-40B4-BE49-F238E27FC236}">
                    <a16:creationId xmlns:a16="http://schemas.microsoft.com/office/drawing/2014/main" id="{C556C82B-1BBF-3F01-2B7B-DFF1C37781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4606" y="4032271"/>
                <a:ext cx="2154788" cy="2192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 descr="Red Cube">
                <a:extLst>
                  <a:ext uri="{FF2B5EF4-FFF2-40B4-BE49-F238E27FC236}">
                    <a16:creationId xmlns:a16="http://schemas.microsoft.com/office/drawing/2014/main" id="{7462DFC1-7B24-1060-49C2-CC99FB3E95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2026075"/>
                  </p:ext>
                </p:extLst>
              </p:nvPr>
            </p:nvGraphicFramePr>
            <p:xfrm>
              <a:off x="8491929" y="-395755"/>
              <a:ext cx="3701283" cy="377231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701283" cy="3772314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2520563" ay="972747" az="84694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813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 descr="Red Cube">
                <a:extLst>
                  <a:ext uri="{FF2B5EF4-FFF2-40B4-BE49-F238E27FC236}">
                    <a16:creationId xmlns:a16="http://schemas.microsoft.com/office/drawing/2014/main" id="{7462DFC1-7B24-1060-49C2-CC99FB3E95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91929" y="-395755"/>
                <a:ext cx="3701283" cy="3772314"/>
              </a:xfrm>
              <a:prstGeom prst="rect">
                <a:avLst/>
              </a:prstGeom>
            </p:spPr>
          </p:pic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560850C-2BC1-DBA5-9028-96C611C31851}"/>
              </a:ext>
            </a:extLst>
          </p:cNvPr>
          <p:cNvCxnSpPr>
            <a:cxnSpLocks/>
          </p:cNvCxnSpPr>
          <p:nvPr/>
        </p:nvCxnSpPr>
        <p:spPr>
          <a:xfrm flipV="1">
            <a:off x="3194000" y="1790532"/>
            <a:ext cx="6762363" cy="3391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AB94C9A-C3CE-086D-926F-451E54E38D61}"/>
              </a:ext>
            </a:extLst>
          </p:cNvPr>
          <p:cNvCxnSpPr>
            <a:cxnSpLocks/>
          </p:cNvCxnSpPr>
          <p:nvPr/>
        </p:nvCxnSpPr>
        <p:spPr>
          <a:xfrm>
            <a:off x="3178016" y="5192131"/>
            <a:ext cx="5313913" cy="962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 descr="Cube outline">
            <a:extLst>
              <a:ext uri="{FF2B5EF4-FFF2-40B4-BE49-F238E27FC236}">
                <a16:creationId xmlns:a16="http://schemas.microsoft.com/office/drawing/2014/main" id="{D58FA8D5-5B46-606B-0A9A-6919BF4183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6598" y="6495976"/>
            <a:ext cx="1778032" cy="1778032"/>
          </a:xfrm>
          <a:prstGeom prst="rect">
            <a:avLst/>
          </a:prstGeom>
        </p:spPr>
      </p:pic>
      <p:pic>
        <p:nvPicPr>
          <p:cNvPr id="63" name="Graphic 62" descr="Sphere outline">
            <a:extLst>
              <a:ext uri="{FF2B5EF4-FFF2-40B4-BE49-F238E27FC236}">
                <a16:creationId xmlns:a16="http://schemas.microsoft.com/office/drawing/2014/main" id="{6EAA1469-9131-E259-18C9-F1C763A2CE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25226" y="6263323"/>
            <a:ext cx="1616458" cy="1616458"/>
          </a:xfrm>
          <a:prstGeom prst="rect">
            <a:avLst/>
          </a:prstGeom>
        </p:spPr>
      </p:pic>
      <p:pic>
        <p:nvPicPr>
          <p:cNvPr id="66" name="Graphic 65" descr="Sphere outline">
            <a:extLst>
              <a:ext uri="{FF2B5EF4-FFF2-40B4-BE49-F238E27FC236}">
                <a16:creationId xmlns:a16="http://schemas.microsoft.com/office/drawing/2014/main" id="{D6121053-098A-EFF5-DF12-5327CA250B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53806" y="6495708"/>
            <a:ext cx="1616458" cy="161645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3" name="3D Model 72" descr="Sphere">
                <a:extLst>
                  <a:ext uri="{FF2B5EF4-FFF2-40B4-BE49-F238E27FC236}">
                    <a16:creationId xmlns:a16="http://schemas.microsoft.com/office/drawing/2014/main" id="{379DD048-0A8E-C3E9-B948-06D0127EFA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5797258"/>
                  </p:ext>
                </p:extLst>
              </p:nvPr>
            </p:nvGraphicFramePr>
            <p:xfrm>
              <a:off x="3909235" y="-128614"/>
              <a:ext cx="2154788" cy="219226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54788" cy="219226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224847" ay="-269307" az="-10009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696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3" name="3D Model 72" descr="Sphere">
                <a:extLst>
                  <a:ext uri="{FF2B5EF4-FFF2-40B4-BE49-F238E27FC236}">
                    <a16:creationId xmlns:a16="http://schemas.microsoft.com/office/drawing/2014/main" id="{379DD048-0A8E-C3E9-B948-06D0127EFA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09235" y="-128614"/>
                <a:ext cx="2154788" cy="2192265"/>
              </a:xfrm>
              <a:prstGeom prst="rect">
                <a:avLst/>
              </a:prstGeom>
            </p:spPr>
          </p:pic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6659D7-C860-EF41-69DD-D6589AF80113}"/>
              </a:ext>
            </a:extLst>
          </p:cNvPr>
          <p:cNvCxnSpPr>
            <a:cxnSpLocks/>
          </p:cNvCxnSpPr>
          <p:nvPr/>
        </p:nvCxnSpPr>
        <p:spPr>
          <a:xfrm flipV="1">
            <a:off x="3221233" y="919390"/>
            <a:ext cx="1765396" cy="4272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5867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Wiki-data or any KG focus on general knowledge</a:t>
            </a:r>
          </a:p>
          <a:p>
            <a:r>
              <a:rPr lang="en-US" dirty="0"/>
              <a:t>We focus on the highly customized, private knowledge</a:t>
            </a:r>
          </a:p>
          <a:p>
            <a:pPr lvl="1"/>
            <a:r>
              <a:rPr lang="en-US" dirty="0"/>
              <a:t>usually not applied to everyone</a:t>
            </a:r>
          </a:p>
          <a:p>
            <a:pPr lvl="1"/>
            <a:r>
              <a:rPr lang="en-US" dirty="0"/>
              <a:t>depends on the actual environments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43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7" y="-1154479"/>
            <a:ext cx="15525571" cy="1429954"/>
          </a:xfrm>
        </p:spPr>
        <p:txBody>
          <a:bodyPr/>
          <a:lstStyle/>
          <a:p>
            <a:r>
              <a:rPr lang="en-US" dirty="0"/>
              <a:t>Motivation: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47" y="216772"/>
            <a:ext cx="15525571" cy="7995359"/>
          </a:xfrm>
        </p:spPr>
        <p:txBody>
          <a:bodyPr>
            <a:normAutofit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Nor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searched by a Knowledge Graph or a simple planer.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RL is not sure about final state. RL model has no actual plan.</a:t>
            </a:r>
          </a:p>
          <a:p>
            <a:r>
              <a:rPr lang="en-US" dirty="0"/>
              <a:t>Can RL model answer what it is doing ?</a:t>
            </a:r>
          </a:p>
          <a:p>
            <a:r>
              <a:rPr lang="en-US" dirty="0"/>
              <a:t>Not necessary to move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17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7" y="-1154479"/>
            <a:ext cx="15525571" cy="1429954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47" y="3558814"/>
            <a:ext cx="15525571" cy="4712020"/>
          </a:xfrm>
        </p:spPr>
        <p:txBody>
          <a:bodyPr>
            <a:normAutofit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Also we don’t want to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done by planners.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Not necessary to move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9670167" y="2510633"/>
            <a:ext cx="197922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7779993" y="1472041"/>
            <a:ext cx="687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7342914" y="742068"/>
            <a:ext cx="183571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5030892" y="2546929"/>
            <a:ext cx="170248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Init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CA169-17E1-49CC-E3F5-49B4761D4210}"/>
              </a:ext>
            </a:extLst>
          </p:cNvPr>
          <p:cNvGrpSpPr/>
          <p:nvPr/>
        </p:nvGrpSpPr>
        <p:grpSpPr>
          <a:xfrm>
            <a:off x="4892520" y="470073"/>
            <a:ext cx="1979227" cy="1905328"/>
            <a:chOff x="431498" y="1526849"/>
            <a:chExt cx="1340547" cy="129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BF9943-0A6A-C069-9D2B-F86C78ADC9AB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FBA318-A56A-EDAD-7C72-F2F0193A2588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62D31D-A762-859C-9026-9FA129135AE0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2A1980-5AAD-C7BB-BC1C-D8B0FD48A3B3}"/>
              </a:ext>
            </a:extLst>
          </p:cNvPr>
          <p:cNvGrpSpPr/>
          <p:nvPr/>
        </p:nvGrpSpPr>
        <p:grpSpPr>
          <a:xfrm>
            <a:off x="9579862" y="384685"/>
            <a:ext cx="1979227" cy="1905328"/>
            <a:chOff x="344953" y="1572542"/>
            <a:chExt cx="1340547" cy="12904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1B2A55-D838-FE6F-6A77-75EDFA480125}"/>
                </a:ext>
              </a:extLst>
            </p:cNvPr>
            <p:cNvSpPr/>
            <p:nvPr/>
          </p:nvSpPr>
          <p:spPr>
            <a:xfrm>
              <a:off x="344953" y="1572542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B2BAC1-7419-08C1-9789-705FD22A1C58}"/>
                </a:ext>
              </a:extLst>
            </p:cNvPr>
            <p:cNvSpPr/>
            <p:nvPr/>
          </p:nvSpPr>
          <p:spPr>
            <a:xfrm>
              <a:off x="888467" y="184520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FF68CA-93B7-1F47-ACBB-570FC1A4E71D}"/>
                </a:ext>
              </a:extLst>
            </p:cNvPr>
            <p:cNvSpPr/>
            <p:nvPr/>
          </p:nvSpPr>
          <p:spPr>
            <a:xfrm>
              <a:off x="807102" y="2197978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16AC-6354-A1B3-94A7-E525294AC636}"/>
              </a:ext>
            </a:extLst>
          </p:cNvPr>
          <p:cNvGrpSpPr/>
          <p:nvPr/>
        </p:nvGrpSpPr>
        <p:grpSpPr>
          <a:xfrm>
            <a:off x="4929091" y="473304"/>
            <a:ext cx="1979227" cy="1905328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6E4E92-AF24-43D2-6284-4876E244550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6A82D-8B84-592C-BA9A-C9063E33B13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DD43C597-D954-DFB4-3F98-6F9324BE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C8C75-2FC9-B3D7-0511-48142B8FDEE7}"/>
              </a:ext>
            </a:extLst>
          </p:cNvPr>
          <p:cNvGrpSpPr/>
          <p:nvPr/>
        </p:nvGrpSpPr>
        <p:grpSpPr>
          <a:xfrm>
            <a:off x="9559854" y="384684"/>
            <a:ext cx="1979227" cy="1905328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2CDC54-16E7-91EC-D340-75A66C614BF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8C5474-43FE-939E-231E-4D01CECCA620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C1CEAA1-8F74-484E-C724-D7B75D853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8148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7" y="-1154479"/>
            <a:ext cx="15525571" cy="1429954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47" y="3558814"/>
            <a:ext cx="15525571" cy="4712020"/>
          </a:xfrm>
        </p:spPr>
        <p:txBody>
          <a:bodyPr>
            <a:normAutofit/>
          </a:bodyPr>
          <a:lstStyle/>
          <a:p>
            <a:r>
              <a:rPr lang="en-US" dirty="0"/>
              <a:t>Do it in a highly explainable way</a:t>
            </a:r>
          </a:p>
          <a:p>
            <a:pPr lvl="1"/>
            <a:r>
              <a:rPr lang="en-US" dirty="0"/>
              <a:t>Predict final state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Scoring the prediction based on rules</a:t>
            </a:r>
          </a:p>
          <a:p>
            <a:r>
              <a:rPr lang="en-US" dirty="0"/>
              <a:t>The model can be personalized/updated</a:t>
            </a:r>
          </a:p>
          <a:p>
            <a:pPr lvl="1"/>
            <a:r>
              <a:rPr lang="en-US" dirty="0"/>
              <a:t>Rule-Based scoring system</a:t>
            </a:r>
          </a:p>
          <a:p>
            <a:pPr lvl="2"/>
            <a:r>
              <a:rPr lang="en-US" dirty="0"/>
              <a:t>Extract rules from training images, for general common sense</a:t>
            </a:r>
          </a:p>
          <a:p>
            <a:pPr lvl="2"/>
            <a:r>
              <a:rPr lang="en-US" dirty="0"/>
              <a:t>Update knowledge graph via adding personalize training scenes	</a:t>
            </a:r>
          </a:p>
          <a:p>
            <a:pPr lvl="2"/>
            <a:r>
              <a:rPr lang="en-US" dirty="0"/>
              <a:t>Scoring system for scene evaluation, and loose the overfitting over the </a:t>
            </a:r>
            <a:r>
              <a:rPr lang="en-US"/>
              <a:t>sceness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9670167" y="2510633"/>
            <a:ext cx="197922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7779993" y="1472041"/>
            <a:ext cx="687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7342914" y="742068"/>
            <a:ext cx="183571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5030892" y="2546929"/>
            <a:ext cx="170248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Init State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FA487-D904-FDC0-A5A4-39BE9F7D67E5}"/>
              </a:ext>
            </a:extLst>
          </p:cNvPr>
          <p:cNvGrpSpPr/>
          <p:nvPr/>
        </p:nvGrpSpPr>
        <p:grpSpPr>
          <a:xfrm>
            <a:off x="4892516" y="517758"/>
            <a:ext cx="1979227" cy="1905328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0ED72D-42BC-DBC2-E924-3DFCD09D6F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735A6B-5570-E58C-F954-5B2735A2339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64505CFC-185F-7BB4-C9D8-61DED151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6F761E-39C6-54D5-8E11-7DA7945C4B96}"/>
              </a:ext>
            </a:extLst>
          </p:cNvPr>
          <p:cNvGrpSpPr/>
          <p:nvPr/>
        </p:nvGrpSpPr>
        <p:grpSpPr>
          <a:xfrm>
            <a:off x="9533665" y="468913"/>
            <a:ext cx="1979227" cy="1905328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F77397-72D4-7D7D-B491-EA785638B20F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3274AD-CD63-9271-7867-7DA1A5952B2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8DC4FFE-A497-5881-D7E5-A4898108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6116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2" y="-1080241"/>
            <a:ext cx="12588941" cy="1328008"/>
          </a:xfrm>
        </p:spPr>
        <p:txBody>
          <a:bodyPr>
            <a:normAutofit/>
          </a:bodyPr>
          <a:lstStyle/>
          <a:p>
            <a:r>
              <a:rPr lang="en-US" dirty="0"/>
              <a:t>Other approach: Reinforcement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1192926" y="6678767"/>
            <a:ext cx="11219051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658" dirty="0"/>
              <a:t>The RL based model predicate the reward in each state and make actions. But it can not explain the reason of making this action in higher level.</a:t>
            </a:r>
          </a:p>
          <a:p>
            <a:pPr marL="421874" indent="-421874">
              <a:buFontTx/>
              <a:buChar char="-"/>
            </a:pPr>
            <a:r>
              <a:rPr lang="en-US" sz="2658" dirty="0"/>
              <a:t>The policy is usually lack of scalability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13407028" y="3156353"/>
            <a:ext cx="197922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Goal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3734622" y="1992675"/>
            <a:ext cx="687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3495427" y="1313128"/>
            <a:ext cx="127238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1699470" y="3105504"/>
            <a:ext cx="170248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6977591" y="2103858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38F15F-D557-7567-FDB3-099261595BB0}"/>
              </a:ext>
            </a:extLst>
          </p:cNvPr>
          <p:cNvCxnSpPr>
            <a:cxnSpLocks/>
          </p:cNvCxnSpPr>
          <p:nvPr/>
        </p:nvCxnSpPr>
        <p:spPr>
          <a:xfrm>
            <a:off x="10560416" y="2103858"/>
            <a:ext cx="557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EB45AE1-119C-85CE-4E4B-6A6C49844B89}"/>
              </a:ext>
            </a:extLst>
          </p:cNvPr>
          <p:cNvSpPr txBox="1"/>
          <p:nvPr/>
        </p:nvSpPr>
        <p:spPr>
          <a:xfrm>
            <a:off x="11155326" y="1831211"/>
            <a:ext cx="151419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…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11869283" y="2103858"/>
            <a:ext cx="557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7C0D0DD-4D2F-D6C2-8377-387E1F0A1D05}"/>
              </a:ext>
            </a:extLst>
          </p:cNvPr>
          <p:cNvSpPr txBox="1"/>
          <p:nvPr/>
        </p:nvSpPr>
        <p:spPr>
          <a:xfrm>
            <a:off x="4225336" y="3137646"/>
            <a:ext cx="2948549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intermediate State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7975151" y="3106981"/>
            <a:ext cx="2948549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intermediate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90F61-F83B-6F50-B07F-CDF3F0F9F233}"/>
              </a:ext>
            </a:extLst>
          </p:cNvPr>
          <p:cNvSpPr txBox="1"/>
          <p:nvPr/>
        </p:nvSpPr>
        <p:spPr>
          <a:xfrm>
            <a:off x="7013081" y="1393587"/>
            <a:ext cx="127238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5CE4C-ACBC-B23E-F56B-9B4AA94F443E}"/>
              </a:ext>
            </a:extLst>
          </p:cNvPr>
          <p:cNvSpPr txBox="1"/>
          <p:nvPr/>
        </p:nvSpPr>
        <p:spPr>
          <a:xfrm>
            <a:off x="10428479" y="1437774"/>
            <a:ext cx="127238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B1003-3C1A-F0C3-1860-CBCE238DD821}"/>
              </a:ext>
            </a:extLst>
          </p:cNvPr>
          <p:cNvSpPr txBox="1"/>
          <p:nvPr/>
        </p:nvSpPr>
        <p:spPr>
          <a:xfrm>
            <a:off x="11775785" y="1452786"/>
            <a:ext cx="127238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action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6A07CAC-33E7-93B9-32D5-57C5074C6D9B}"/>
              </a:ext>
            </a:extLst>
          </p:cNvPr>
          <p:cNvSpPr/>
          <p:nvPr/>
        </p:nvSpPr>
        <p:spPr>
          <a:xfrm rot="16200000">
            <a:off x="6089100" y="-610045"/>
            <a:ext cx="444969" cy="92242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366F2-2A64-CA58-5E95-C638C9460BA7}"/>
              </a:ext>
            </a:extLst>
          </p:cNvPr>
          <p:cNvSpPr txBox="1"/>
          <p:nvPr/>
        </p:nvSpPr>
        <p:spPr>
          <a:xfrm>
            <a:off x="4055950" y="4348533"/>
            <a:ext cx="5812939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Don’t know the goal state before converge, but model still take actions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E46B5F-0AE1-45DD-CA8C-5A386E6E5B30}"/>
              </a:ext>
            </a:extLst>
          </p:cNvPr>
          <p:cNvGrpSpPr/>
          <p:nvPr/>
        </p:nvGrpSpPr>
        <p:grpSpPr>
          <a:xfrm>
            <a:off x="1422723" y="981102"/>
            <a:ext cx="1979227" cy="1905328"/>
            <a:chOff x="963622" y="1771017"/>
            <a:chExt cx="1340547" cy="12904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164DAB-9AE5-BA74-D33F-E985AC2A5AE7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79722D-A8A0-2810-2ABD-EF3E6EA1DD6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17" name="Graphic 16" descr="Chameleon outline">
              <a:extLst>
                <a:ext uri="{FF2B5EF4-FFF2-40B4-BE49-F238E27FC236}">
                  <a16:creationId xmlns:a16="http://schemas.microsoft.com/office/drawing/2014/main" id="{E1896C55-2721-B8E1-F7E9-3BB92672F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ADADE1-1E0E-DF8C-B422-81945F5DF7E4}"/>
              </a:ext>
            </a:extLst>
          </p:cNvPr>
          <p:cNvGrpSpPr/>
          <p:nvPr/>
        </p:nvGrpSpPr>
        <p:grpSpPr>
          <a:xfrm>
            <a:off x="4910335" y="996750"/>
            <a:ext cx="1979227" cy="1905328"/>
            <a:chOff x="3325811" y="1781615"/>
            <a:chExt cx="1340547" cy="12904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BEF3A8-CB35-DBF6-A145-3568A9DAC7E8}"/>
                </a:ext>
              </a:extLst>
            </p:cNvPr>
            <p:cNvGrpSpPr/>
            <p:nvPr/>
          </p:nvGrpSpPr>
          <p:grpSpPr>
            <a:xfrm>
              <a:off x="3325811" y="1781615"/>
              <a:ext cx="1340547" cy="1290495"/>
              <a:chOff x="963622" y="1771017"/>
              <a:chExt cx="1340547" cy="129049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BE1023-DFB1-EF7E-A44C-24E6216624A0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2473D2-778E-4E4E-6C9D-E6F099CE60CC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>
                  <a:highlight>
                    <a:srgbClr val="FFFF00"/>
                  </a:highlight>
                </a:endParaRPr>
              </a:p>
            </p:txBody>
          </p:sp>
          <p:pic>
            <p:nvPicPr>
              <p:cNvPr id="23" name="Graphic 22" descr="Chameleon outline">
                <a:extLst>
                  <a:ext uri="{FF2B5EF4-FFF2-40B4-BE49-F238E27FC236}">
                    <a16:creationId xmlns:a16="http://schemas.microsoft.com/office/drawing/2014/main" id="{F19BD485-E8F5-268E-66DD-44A07D18D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27616" y="1786793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444A22-1D94-5DA4-0D28-774EE52A7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8347" y="2063353"/>
              <a:ext cx="34291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B719C9-A705-E906-FA5A-3E5BC98957B9}"/>
              </a:ext>
            </a:extLst>
          </p:cNvPr>
          <p:cNvGrpSpPr/>
          <p:nvPr/>
        </p:nvGrpSpPr>
        <p:grpSpPr>
          <a:xfrm>
            <a:off x="8339700" y="1081849"/>
            <a:ext cx="1979227" cy="1963705"/>
            <a:chOff x="3325811" y="1742076"/>
            <a:chExt cx="1340547" cy="13300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048336-93A0-76B8-5DAD-D3D3ECD50727}"/>
                </a:ext>
              </a:extLst>
            </p:cNvPr>
            <p:cNvGrpSpPr/>
            <p:nvPr/>
          </p:nvGrpSpPr>
          <p:grpSpPr>
            <a:xfrm>
              <a:off x="3325811" y="1742076"/>
              <a:ext cx="1340547" cy="1330034"/>
              <a:chOff x="963622" y="1731478"/>
              <a:chExt cx="1340547" cy="13300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12FAC3-93AA-8C43-10DA-AA60538199C7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F924891-62B2-C6BB-CA64-80AD06E43016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/>
              </a:p>
            </p:txBody>
          </p:sp>
          <p:pic>
            <p:nvPicPr>
              <p:cNvPr id="36" name="Graphic 35" descr="Chameleon outline">
                <a:extLst>
                  <a:ext uri="{FF2B5EF4-FFF2-40B4-BE49-F238E27FC236}">
                    <a16:creationId xmlns:a16="http://schemas.microsoft.com/office/drawing/2014/main" id="{915572A6-A442-6D0C-5FDF-789F1C02B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5280" y="1731478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214054-20CD-CB7D-A5B7-649AAD014F39}"/>
                </a:ext>
              </a:extLst>
            </p:cNvPr>
            <p:cNvCxnSpPr>
              <a:cxnSpLocks/>
            </p:cNvCxnSpPr>
            <p:nvPr/>
          </p:nvCxnSpPr>
          <p:spPr>
            <a:xfrm>
              <a:off x="3618275" y="2122263"/>
              <a:ext cx="0" cy="2800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99C7FA-7CB7-DC78-B633-3570485FF253}"/>
              </a:ext>
            </a:extLst>
          </p:cNvPr>
          <p:cNvGrpSpPr/>
          <p:nvPr/>
        </p:nvGrpSpPr>
        <p:grpSpPr>
          <a:xfrm>
            <a:off x="13289976" y="1021656"/>
            <a:ext cx="1979227" cy="1905328"/>
            <a:chOff x="926889" y="1810917"/>
            <a:chExt cx="1340547" cy="129049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99C720-FE7A-1430-4ACB-70C4803F1BB4}"/>
                </a:ext>
              </a:extLst>
            </p:cNvPr>
            <p:cNvSpPr/>
            <p:nvPr/>
          </p:nvSpPr>
          <p:spPr>
            <a:xfrm>
              <a:off x="926889" y="18109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D8C05FC-2412-30C2-99FF-E313D96269D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52" name="Graphic 51" descr="Chameleon outline">
              <a:extLst>
                <a:ext uri="{FF2B5EF4-FFF2-40B4-BE49-F238E27FC236}">
                  <a16:creationId xmlns:a16="http://schemas.microsoft.com/office/drawing/2014/main" id="{E1A41CE4-571A-778F-DDDF-D6C7AC326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5280" y="2172804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1594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69" y="-1218300"/>
            <a:ext cx="15999780" cy="1394975"/>
          </a:xfrm>
        </p:spPr>
        <p:txBody>
          <a:bodyPr>
            <a:normAutofit/>
          </a:bodyPr>
          <a:lstStyle/>
          <a:p>
            <a:r>
              <a:rPr lang="en-US" dirty="0"/>
              <a:t>Our Approach: Rule-based scoring system for object </a:t>
            </a:r>
            <a:r>
              <a:rPr lang="en-US" altLang="zh-CN" dirty="0"/>
              <a:t>placement</a:t>
            </a:r>
            <a:r>
              <a:rPr lang="en-US" dirty="0"/>
              <a:t> task.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406773" y="6369289"/>
            <a:ext cx="12791400" cy="172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658" dirty="0"/>
              <a:t>Predict the final state first, then extracts the actions from initial and final states</a:t>
            </a:r>
          </a:p>
          <a:p>
            <a:pPr marL="421874" indent="-421874">
              <a:buFontTx/>
              <a:buChar char="-"/>
            </a:pPr>
            <a:r>
              <a:rPr lang="en-US" sz="2658" dirty="0"/>
              <a:t>Knowing a higher-level plan before doing the actions</a:t>
            </a:r>
          </a:p>
          <a:p>
            <a:pPr marL="421874" indent="-421874">
              <a:buFontTx/>
              <a:buChar char="-"/>
            </a:pPr>
            <a:r>
              <a:rPr lang="en-US" sz="2658" dirty="0"/>
              <a:t>KG is updatable for new scenarios and can be lightweight.</a:t>
            </a:r>
          </a:p>
          <a:p>
            <a:pPr marL="421874" indent="-421874">
              <a:buFontTx/>
              <a:buChar char="-"/>
            </a:pPr>
            <a:r>
              <a:rPr lang="en-US" sz="2658" dirty="0"/>
              <a:t>Focus on small object or big object?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13344778" y="3485936"/>
            <a:ext cx="197922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Final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3509613" y="2233772"/>
            <a:ext cx="687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3193149" y="1558566"/>
            <a:ext cx="1395422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random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1017303" y="3128764"/>
            <a:ext cx="1702481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8636659" y="2487282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15324003" y="2579566"/>
            <a:ext cx="557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814CE0A-255E-5CE7-5F18-B7544301BE58}"/>
              </a:ext>
            </a:extLst>
          </p:cNvPr>
          <p:cNvSpPr txBox="1"/>
          <p:nvPr/>
        </p:nvSpPr>
        <p:spPr>
          <a:xfrm>
            <a:off x="15926101" y="2297228"/>
            <a:ext cx="2120909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take actions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12017624" y="1880585"/>
            <a:ext cx="882992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max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8F78AD8E-70A8-66F1-ACE6-12494D98D285}"/>
              </a:ext>
            </a:extLst>
          </p:cNvPr>
          <p:cNvSpPr/>
          <p:nvPr/>
        </p:nvSpPr>
        <p:spPr>
          <a:xfrm>
            <a:off x="10008324" y="1941202"/>
            <a:ext cx="1785032" cy="106900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Scoring by Rules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5DE4F8-D22A-3B10-7907-90D646588DAB}"/>
              </a:ext>
            </a:extLst>
          </p:cNvPr>
          <p:cNvCxnSpPr>
            <a:cxnSpLocks/>
          </p:cNvCxnSpPr>
          <p:nvPr/>
        </p:nvCxnSpPr>
        <p:spPr>
          <a:xfrm>
            <a:off x="11905770" y="2531138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8C98BB-D2C4-1E87-F984-84ECCBD15485}"/>
              </a:ext>
            </a:extLst>
          </p:cNvPr>
          <p:cNvSpPr txBox="1"/>
          <p:nvPr/>
        </p:nvSpPr>
        <p:spPr>
          <a:xfrm>
            <a:off x="4324866" y="4647413"/>
            <a:ext cx="3944188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Random generated scenes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15A26C-D20A-5F56-2CDA-A9D5EE793191}"/>
              </a:ext>
            </a:extLst>
          </p:cNvPr>
          <p:cNvGrpSpPr/>
          <p:nvPr/>
        </p:nvGrpSpPr>
        <p:grpSpPr>
          <a:xfrm>
            <a:off x="944110" y="1113598"/>
            <a:ext cx="1979227" cy="1905328"/>
            <a:chOff x="963622" y="1771017"/>
            <a:chExt cx="1340547" cy="129049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D44809-1439-DFFF-16AB-66BB7D769E7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8CCB70-10B4-E2EF-D789-DE85F8117E0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22" name="Graphic 21" descr="Chameleon outline">
              <a:extLst>
                <a:ext uri="{FF2B5EF4-FFF2-40B4-BE49-F238E27FC236}">
                  <a16:creationId xmlns:a16="http://schemas.microsoft.com/office/drawing/2014/main" id="{C6E683FA-BBB7-E4D0-5A04-0B0D99DC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522757-0601-59E0-F87E-D1CC517D6EED}"/>
              </a:ext>
            </a:extLst>
          </p:cNvPr>
          <p:cNvGrpSpPr/>
          <p:nvPr/>
        </p:nvGrpSpPr>
        <p:grpSpPr>
          <a:xfrm>
            <a:off x="13232003" y="1561226"/>
            <a:ext cx="1979227" cy="1905328"/>
            <a:chOff x="963622" y="1771017"/>
            <a:chExt cx="1340547" cy="12904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0E174A-B220-94C9-F6B0-6673D866F1B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55C33C-CC07-30F0-F178-F2CEEED4C76B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29" name="Graphic 28" descr="Chameleon outline">
              <a:extLst>
                <a:ext uri="{FF2B5EF4-FFF2-40B4-BE49-F238E27FC236}">
                  <a16:creationId xmlns:a16="http://schemas.microsoft.com/office/drawing/2014/main" id="{159B8F8E-A1F1-8E6B-DFCB-58042239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E01FF-05BF-F235-7E4E-BD97307CEA70}"/>
              </a:ext>
            </a:extLst>
          </p:cNvPr>
          <p:cNvGrpSpPr/>
          <p:nvPr/>
        </p:nvGrpSpPr>
        <p:grpSpPr>
          <a:xfrm>
            <a:off x="5557727" y="336984"/>
            <a:ext cx="1979227" cy="1905328"/>
            <a:chOff x="963622" y="1771017"/>
            <a:chExt cx="1340547" cy="12904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35004E-872E-03AE-D912-DD5A9F0988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24FE6A-1567-6C05-B0FE-271B23C741E6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35" name="Graphic 34" descr="Chameleon outline">
              <a:extLst>
                <a:ext uri="{FF2B5EF4-FFF2-40B4-BE49-F238E27FC236}">
                  <a16:creationId xmlns:a16="http://schemas.microsoft.com/office/drawing/2014/main" id="{13095C52-D8CC-A571-F487-CDF67866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1827" y="2482558"/>
              <a:ext cx="553121" cy="55312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42F7C8-DB7F-D2DC-EE06-512E6E59B2B3}"/>
              </a:ext>
            </a:extLst>
          </p:cNvPr>
          <p:cNvGrpSpPr/>
          <p:nvPr/>
        </p:nvGrpSpPr>
        <p:grpSpPr>
          <a:xfrm>
            <a:off x="6480764" y="2422839"/>
            <a:ext cx="1979227" cy="1905328"/>
            <a:chOff x="963622" y="1771017"/>
            <a:chExt cx="1340547" cy="129049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8E6E52-144D-B1BC-D078-2994E356D16D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DE7D4C-2710-743C-F583-29CF68CF9A0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39" name="Graphic 38" descr="Chameleon outline">
              <a:extLst>
                <a:ext uri="{FF2B5EF4-FFF2-40B4-BE49-F238E27FC236}">
                  <a16:creationId xmlns:a16="http://schemas.microsoft.com/office/drawing/2014/main" id="{77BBF8FF-39C6-8A84-C300-CE48C7FD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5367" y="2457364"/>
              <a:ext cx="553121" cy="55312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B2E7A-A6D4-CA69-BFB7-51EE5F3516A6}"/>
              </a:ext>
            </a:extLst>
          </p:cNvPr>
          <p:cNvGrpSpPr/>
          <p:nvPr/>
        </p:nvGrpSpPr>
        <p:grpSpPr>
          <a:xfrm>
            <a:off x="4328211" y="2402618"/>
            <a:ext cx="1979227" cy="1905328"/>
            <a:chOff x="963622" y="1771017"/>
            <a:chExt cx="1340547" cy="129049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7E263D-DB1C-3C18-92FF-9CA26CF0FA0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6F6652-76C2-EFAB-121B-7F4570B0F9A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pic>
          <p:nvPicPr>
            <p:cNvPr id="51" name="Graphic 50" descr="Chameleon outline">
              <a:extLst>
                <a:ext uri="{FF2B5EF4-FFF2-40B4-BE49-F238E27FC236}">
                  <a16:creationId xmlns:a16="http://schemas.microsoft.com/office/drawing/2014/main" id="{F2556D0E-C873-8522-AB5A-8321C37F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3622" y="2192597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3945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Big object rearrangement vs small object rearrangement</a:t>
            </a:r>
          </a:p>
          <a:p>
            <a:pPr lvl="1"/>
            <a:r>
              <a:rPr lang="en-US" dirty="0"/>
              <a:t>Activity associated suggestion</a:t>
            </a:r>
          </a:p>
        </p:txBody>
      </p:sp>
    </p:spTree>
    <p:extLst>
      <p:ext uri="{BB962C8B-B14F-4D97-AF65-F5344CB8AC3E}">
        <p14:creationId xmlns:p14="http://schemas.microsoft.com/office/powerpoint/2010/main" val="28411001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6633" y="1061725"/>
            <a:ext cx="6356483" cy="6065849"/>
          </a:xfrm>
        </p:spPr>
        <p:txBody>
          <a:bodyPr>
            <a:normAutofit/>
          </a:bodyPr>
          <a:lstStyle/>
          <a:p>
            <a:pPr marL="1349998" lvl="2" indent="0">
              <a:buNone/>
            </a:pPr>
            <a:endParaRPr lang="en-US" sz="2068" dirty="0"/>
          </a:p>
          <a:p>
            <a:pPr lvl="2"/>
            <a:endParaRPr lang="en-US" sz="2068" dirty="0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6802AB9-67B9-E669-28EB-C1A9A221F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7" y="1736440"/>
            <a:ext cx="9956617" cy="438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412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85E9-3A8D-2440-44BD-C0D68609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85B0E-30E9-1448-53AE-E0D7CC66D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496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E4F4-22AF-B0BF-8892-C36A270B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54" y="-743027"/>
            <a:ext cx="16931873" cy="628148"/>
          </a:xfrm>
        </p:spPr>
        <p:txBody>
          <a:bodyPr>
            <a:normAutofit/>
          </a:bodyPr>
          <a:lstStyle/>
          <a:p>
            <a:r>
              <a:rPr lang="en-US" sz="2658" dirty="0"/>
              <a:t>Scene Mover: Automatic Move Planning for Scene Arrangement by Deep Reinforcement Learning (ACM SIGGRAPH 2020)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FE4605A-8907-7E8D-EDF9-FA6BBDABE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9" y="1099228"/>
            <a:ext cx="10079995" cy="465954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53328-74DD-B898-DF87-E7DAB5B89E30}"/>
              </a:ext>
            </a:extLst>
          </p:cNvPr>
          <p:cNvSpPr txBox="1"/>
          <p:nvPr/>
        </p:nvSpPr>
        <p:spPr>
          <a:xfrm>
            <a:off x="406773" y="6369289"/>
            <a:ext cx="12791400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658" dirty="0"/>
              <a:t>Related work: given initial and target layout, automatically generate a move plan.</a:t>
            </a:r>
          </a:p>
        </p:txBody>
      </p:sp>
    </p:spTree>
    <p:extLst>
      <p:ext uri="{BB962C8B-B14F-4D97-AF65-F5344CB8AC3E}">
        <p14:creationId xmlns:p14="http://schemas.microsoft.com/office/powerpoint/2010/main" val="2348023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>
            <a:extLst>
              <a:ext uri="{FF2B5EF4-FFF2-40B4-BE49-F238E27FC236}">
                <a16:creationId xmlns:a16="http://schemas.microsoft.com/office/drawing/2014/main" id="{ED710EBB-1A69-C406-A260-21EB5BB61CCD}"/>
              </a:ext>
            </a:extLst>
          </p:cNvPr>
          <p:cNvSpPr/>
          <p:nvPr/>
        </p:nvSpPr>
        <p:spPr>
          <a:xfrm>
            <a:off x="4166766" y="2475000"/>
            <a:ext cx="1908000" cy="1908000"/>
          </a:xfrm>
          <a:prstGeom prst="rect">
            <a:avLst/>
          </a:prstGeom>
          <a:solidFill>
            <a:schemeClr val="bg2">
              <a:lumMod val="50000"/>
              <a:alpha val="5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F40DAEC-D1DF-6EAE-AB85-44548C1ABD90}"/>
              </a:ext>
            </a:extLst>
          </p:cNvPr>
          <p:cNvSpPr/>
          <p:nvPr/>
        </p:nvSpPr>
        <p:spPr>
          <a:xfrm>
            <a:off x="12513915" y="2531261"/>
            <a:ext cx="1908000" cy="1908000"/>
          </a:xfrm>
          <a:prstGeom prst="rect">
            <a:avLst/>
          </a:prstGeom>
          <a:solidFill>
            <a:schemeClr val="bg2">
              <a:lumMod val="50000"/>
              <a:alpha val="5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 descr="Sphere outline">
            <a:extLst>
              <a:ext uri="{FF2B5EF4-FFF2-40B4-BE49-F238E27FC236}">
                <a16:creationId xmlns:a16="http://schemas.microsoft.com/office/drawing/2014/main" id="{D6121053-098A-EFF5-DF12-5327CA250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38065" y="4993702"/>
            <a:ext cx="1616458" cy="1616458"/>
          </a:xfrm>
          <a:prstGeom prst="rect">
            <a:avLst/>
          </a:prstGeom>
        </p:spPr>
      </p:pic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FBD34C9-27B7-711B-44C7-174201494733}"/>
              </a:ext>
            </a:extLst>
          </p:cNvPr>
          <p:cNvGrpSpPr/>
          <p:nvPr/>
        </p:nvGrpSpPr>
        <p:grpSpPr>
          <a:xfrm>
            <a:off x="14532277" y="8371332"/>
            <a:ext cx="6936771" cy="6993559"/>
            <a:chOff x="6360995" y="1063315"/>
            <a:chExt cx="5040885" cy="4958319"/>
          </a:xfrm>
        </p:grpSpPr>
        <p:pic>
          <p:nvPicPr>
            <p:cNvPr id="3" name="Picture 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273562F4-E17C-7350-042B-8EE1CA832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2031" y1="53125" x2="32031" y2="53125"/>
                          <a14:foregroundMark x1="44219" y1="63906" x2="44219" y2="63906"/>
                          <a14:foregroundMark x1="56250" y1="51094" x2="56250" y2="51094"/>
                          <a14:foregroundMark x1="69219" y1="35625" x2="69219" y2="35625"/>
                          <a14:foregroundMark x1="84531" y1="18281" x2="84531" y2="182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995" y="1063315"/>
              <a:ext cx="5026739" cy="4958319"/>
            </a:xfrm>
            <a:prstGeom prst="rect">
              <a:avLst/>
            </a:prstGeom>
          </p:spPr>
        </p:pic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560850C-2BC1-DBA5-9028-96C611C31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049" y="4337786"/>
              <a:ext cx="2830831" cy="578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3D37DFE-BD0F-02C4-5084-68C030CEA1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049" y="2110180"/>
              <a:ext cx="1957470" cy="2218496"/>
            </a:xfrm>
            <a:prstGeom prst="straightConnector1">
              <a:avLst/>
            </a:prstGeom>
            <a:ln w="38100">
              <a:solidFill>
                <a:srgbClr val="2A4BD8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E159B0D-332F-C3A3-7635-85ACC311922D}"/>
                    </a:ext>
                  </a:extLst>
                </p:cNvPr>
                <p:cNvSpPr txBox="1"/>
                <p:nvPr/>
              </p:nvSpPr>
              <p:spPr>
                <a:xfrm>
                  <a:off x="11012029" y="4336759"/>
                  <a:ext cx="160778" cy="2366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58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US" sz="2658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E159B0D-332F-C3A3-7635-85ACC31192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2029" y="4336759"/>
                  <a:ext cx="160778" cy="236608"/>
                </a:xfrm>
                <a:prstGeom prst="rect">
                  <a:avLst/>
                </a:prstGeom>
                <a:blipFill>
                  <a:blip r:embed="rId6"/>
                  <a:stretch>
                    <a:fillRect l="-50000" r="-44444" b="-5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BCAE4238-0727-56D9-C926-EF7BDDBAA72B}"/>
                </a:ext>
              </a:extLst>
            </p:cNvPr>
            <p:cNvSpPr/>
            <p:nvPr/>
          </p:nvSpPr>
          <p:spPr>
            <a:xfrm>
              <a:off x="8377103" y="2957924"/>
              <a:ext cx="1830312" cy="1737868"/>
            </a:xfrm>
            <a:prstGeom prst="arc">
              <a:avLst>
                <a:gd name="adj1" fmla="val 17798013"/>
                <a:gd name="adj2" fmla="val 1991615"/>
              </a:avLst>
            </a:prstGeom>
            <a:ln w="19050">
              <a:solidFill>
                <a:srgbClr val="2A4BD8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410D15-3CED-D34A-357C-A15F283A03BA}"/>
                    </a:ext>
                  </a:extLst>
                </p:cNvPr>
                <p:cNvSpPr txBox="1"/>
                <p:nvPr/>
              </p:nvSpPr>
              <p:spPr>
                <a:xfrm>
                  <a:off x="10471566" y="3542475"/>
                  <a:ext cx="269458" cy="2366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410D15-3CED-D34A-357C-A15F283A03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1566" y="3542475"/>
                  <a:ext cx="269458" cy="236608"/>
                </a:xfrm>
                <a:prstGeom prst="rect">
                  <a:avLst/>
                </a:prstGeom>
                <a:blipFill>
                  <a:blip r:embed="rId7"/>
                  <a:stretch>
                    <a:fillRect l="-33333" r="-20000" b="-518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8F416B1-4224-F5E5-8287-294389391A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02012" y="3705251"/>
              <a:ext cx="569037" cy="622937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F71AB339-226D-2CFF-5C6A-ADEEFC214FB1}"/>
                </a:ext>
              </a:extLst>
            </p:cNvPr>
            <p:cNvSpPr/>
            <p:nvPr/>
          </p:nvSpPr>
          <p:spPr>
            <a:xfrm>
              <a:off x="8256192" y="3826859"/>
              <a:ext cx="632450" cy="644203"/>
            </a:xfrm>
            <a:prstGeom prst="arc">
              <a:avLst>
                <a:gd name="adj1" fmla="val 11980581"/>
                <a:gd name="adj2" fmla="val 2361286"/>
              </a:avLst>
            </a:prstGeom>
            <a:ln w="19050">
              <a:solidFill>
                <a:srgbClr val="C00000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E277A78-34BC-AF28-79A3-1F68839CFE56}"/>
                    </a:ext>
                  </a:extLst>
                </p:cNvPr>
                <p:cNvSpPr txBox="1"/>
                <p:nvPr/>
              </p:nvSpPr>
              <p:spPr>
                <a:xfrm>
                  <a:off x="8440765" y="3426163"/>
                  <a:ext cx="274095" cy="2366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E277A78-34BC-AF28-79A3-1F68839CFE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0765" y="3426163"/>
                  <a:ext cx="274095" cy="236608"/>
                </a:xfrm>
                <a:prstGeom prst="rect">
                  <a:avLst/>
                </a:prstGeom>
                <a:blipFill>
                  <a:blip r:embed="rId8"/>
                  <a:stretch>
                    <a:fillRect l="-32258" r="-19355" b="-5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DC3A400-A821-1BA6-3DEB-0D781774FBBC}"/>
                    </a:ext>
                  </a:extLst>
                </p:cNvPr>
                <p:cNvSpPr txBox="1"/>
                <p:nvPr/>
              </p:nvSpPr>
              <p:spPr>
                <a:xfrm>
                  <a:off x="9463879" y="1961207"/>
                  <a:ext cx="743536" cy="2366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658" i="1">
                            <a:solidFill>
                              <a:srgbClr val="2A4B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658" i="1">
                            <a:solidFill>
                              <a:srgbClr val="2A4BD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DC3A400-A821-1BA6-3DEB-0D781774FB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3879" y="1961207"/>
                  <a:ext cx="743536" cy="236608"/>
                </a:xfrm>
                <a:prstGeom prst="rect">
                  <a:avLst/>
                </a:prstGeom>
                <a:blipFill>
                  <a:blip r:embed="rId9"/>
                  <a:stretch>
                    <a:fillRect l="-15854" t="-3704" r="-29268" b="-6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B5E62D9-095F-B062-F376-E4D8C47C7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8482" y="4252368"/>
              <a:ext cx="163463" cy="1612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C1C1C15-C344-C519-FAE1-3F87667212D9}"/>
                    </a:ext>
                  </a:extLst>
                </p:cNvPr>
                <p:cNvSpPr txBox="1"/>
                <p:nvPr/>
              </p:nvSpPr>
              <p:spPr>
                <a:xfrm>
                  <a:off x="9122856" y="2653939"/>
                  <a:ext cx="245106" cy="2366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C1C1C15-C344-C519-FAE1-3F8766721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856" y="2653939"/>
                  <a:ext cx="245106" cy="236608"/>
                </a:xfrm>
                <a:prstGeom prst="rect">
                  <a:avLst/>
                </a:prstGeom>
                <a:blipFill>
                  <a:blip r:embed="rId10"/>
                  <a:stretch>
                    <a:fillRect l="-37037" r="-22222" b="-5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D995F9C-67C6-E029-07CC-97FC4D6DDB4C}"/>
                    </a:ext>
                  </a:extLst>
                </p:cNvPr>
                <p:cNvSpPr txBox="1"/>
                <p:nvPr/>
              </p:nvSpPr>
              <p:spPr>
                <a:xfrm>
                  <a:off x="7194659" y="3886829"/>
                  <a:ext cx="710098" cy="2366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de-DE" sz="2658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658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de-DE" sz="2658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658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D995F9C-67C6-E029-07CC-97FC4D6DD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4659" y="3886829"/>
                  <a:ext cx="710098" cy="236608"/>
                </a:xfrm>
                <a:prstGeom prst="rect">
                  <a:avLst/>
                </a:prstGeom>
                <a:blipFill>
                  <a:blip r:embed="rId11"/>
                  <a:stretch>
                    <a:fillRect l="-16667" t="-3704" r="-30769" b="-6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B5DDF6A8-1AC4-F235-8AA5-C6403DE89056}"/>
                    </a:ext>
                  </a:extLst>
                </p:cNvPr>
                <p:cNvSpPr txBox="1"/>
                <p:nvPr/>
              </p:nvSpPr>
              <p:spPr>
                <a:xfrm>
                  <a:off x="8013025" y="4025055"/>
                  <a:ext cx="240469" cy="2366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B5DDF6A8-1AC4-F235-8AA5-C6403DE890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025" y="4025055"/>
                  <a:ext cx="240469" cy="236608"/>
                </a:xfrm>
                <a:prstGeom prst="rect">
                  <a:avLst/>
                </a:prstGeom>
                <a:blipFill>
                  <a:blip r:embed="rId12"/>
                  <a:stretch>
                    <a:fillRect l="-37037" r="-18519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839651E-A897-EFF1-1E62-F47E3EB1E13A}"/>
              </a:ext>
            </a:extLst>
          </p:cNvPr>
          <p:cNvGrpSpPr/>
          <p:nvPr/>
        </p:nvGrpSpPr>
        <p:grpSpPr>
          <a:xfrm>
            <a:off x="-5629311" y="-4528691"/>
            <a:ext cx="5666308" cy="5537753"/>
            <a:chOff x="81583" y="298278"/>
            <a:chExt cx="5666308" cy="553775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5E8ADB-7718-EE15-34E9-09436A08C7CC}"/>
                </a:ext>
              </a:extLst>
            </p:cNvPr>
            <p:cNvGrpSpPr/>
            <p:nvPr/>
          </p:nvGrpSpPr>
          <p:grpSpPr>
            <a:xfrm>
              <a:off x="308101" y="1340778"/>
              <a:ext cx="4861031" cy="3730609"/>
              <a:chOff x="6379313" y="1358574"/>
              <a:chExt cx="4718105" cy="3740727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FBA502D-7F43-6FC1-BEC4-D4A1C9CDF843}"/>
                  </a:ext>
                </a:extLst>
              </p:cNvPr>
              <p:cNvGrpSpPr/>
              <p:nvPr/>
            </p:nvGrpSpPr>
            <p:grpSpPr>
              <a:xfrm>
                <a:off x="6379313" y="2633203"/>
                <a:ext cx="4718105" cy="1246909"/>
                <a:chOff x="3115652" y="2831323"/>
                <a:chExt cx="4718105" cy="1246909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0E4537DF-DA1B-CEF5-9237-D48C04ED9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5652" y="3429000"/>
                  <a:ext cx="4718105" cy="0"/>
                </a:xfrm>
                <a:prstGeom prst="line">
                  <a:avLst/>
                </a:prstGeom>
                <a:ln w="28575">
                  <a:solidFill>
                    <a:srgbClr val="2A4BD8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197FA46-D283-7FBD-CDC3-6A4CFD344B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06875" y="2831323"/>
                  <a:ext cx="1253386" cy="1246909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36F3BB8-9D0B-D6E6-4483-EC9CA2153687}"/>
                    </a:ext>
                  </a:extLst>
                </p:cNvPr>
                <p:cNvSpPr/>
                <p:nvPr/>
              </p:nvSpPr>
              <p:spPr>
                <a:xfrm>
                  <a:off x="5452753" y="3345873"/>
                  <a:ext cx="166255" cy="166254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F2FDEA1-9A3B-5E6E-EA75-1ECA7C8814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19603" y="1358574"/>
                <a:ext cx="3760160" cy="3740727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188373C-9CB1-736D-E5CA-2EA66BF711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54335" y="2018700"/>
                <a:ext cx="2506771" cy="2493818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58" dirty="0">
                  <a:solidFill>
                    <a:srgbClr val="FF000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0089566-B019-36FE-6647-DA1A2594B4FF}"/>
                    </a:ext>
                  </a:extLst>
                </p:cNvPr>
                <p:cNvSpPr txBox="1"/>
                <p:nvPr/>
              </p:nvSpPr>
              <p:spPr>
                <a:xfrm>
                  <a:off x="543926" y="4742903"/>
                  <a:ext cx="302560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0089566-B019-36FE-6647-DA1A2594B4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26" y="4742903"/>
                  <a:ext cx="302560" cy="263609"/>
                </a:xfrm>
                <a:prstGeom prst="rect">
                  <a:avLst/>
                </a:prstGeom>
                <a:blipFill>
                  <a:blip r:embed="rId13"/>
                  <a:stretch>
                    <a:fillRect l="-41667" r="-54167" b="-909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E011EAC-E914-DEF0-803C-BC06ADCC07FD}"/>
                    </a:ext>
                  </a:extLst>
                </p:cNvPr>
                <p:cNvSpPr txBox="1"/>
                <p:nvPr/>
              </p:nvSpPr>
              <p:spPr>
                <a:xfrm>
                  <a:off x="4558135" y="1157750"/>
                  <a:ext cx="297442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E011EAC-E914-DEF0-803C-BC06ADCC07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8135" y="1157750"/>
                  <a:ext cx="297442" cy="263609"/>
                </a:xfrm>
                <a:prstGeom prst="rect">
                  <a:avLst/>
                </a:prstGeom>
                <a:blipFill>
                  <a:blip r:embed="rId14"/>
                  <a:stretch>
                    <a:fillRect l="-36000" r="-48000" b="-909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F2121D6-B513-5807-46EC-284953F378D5}"/>
                    </a:ext>
                  </a:extLst>
                </p:cNvPr>
                <p:cNvSpPr txBox="1"/>
                <p:nvPr/>
              </p:nvSpPr>
              <p:spPr>
                <a:xfrm>
                  <a:off x="1943380" y="1786519"/>
                  <a:ext cx="302560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F2121D6-B513-5807-46EC-284953F378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3380" y="1786519"/>
                  <a:ext cx="302560" cy="263609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8000" b="-952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A1C5C3-2394-2FE8-879E-5C0A68A9E2FB}"/>
                    </a:ext>
                  </a:extLst>
                </p:cNvPr>
                <p:cNvSpPr txBox="1"/>
                <p:nvPr/>
              </p:nvSpPr>
              <p:spPr>
                <a:xfrm>
                  <a:off x="3828054" y="4246418"/>
                  <a:ext cx="293905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2A4BD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2A4BD8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A1C5C3-2394-2FE8-879E-5C0A68A9E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054" y="4246418"/>
                  <a:ext cx="293905" cy="263609"/>
                </a:xfrm>
                <a:prstGeom prst="rect">
                  <a:avLst/>
                </a:prstGeom>
                <a:blipFill>
                  <a:blip r:embed="rId16"/>
                  <a:stretch>
                    <a:fillRect l="-41667" r="-50000" b="-909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49A76A5-ACB4-D5FB-F119-8A0839AABA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99262" y="716753"/>
              <a:ext cx="10810" cy="5119278"/>
            </a:xfrm>
            <a:prstGeom prst="line">
              <a:avLst/>
            </a:prstGeom>
            <a:ln w="28575">
              <a:solidFill>
                <a:srgbClr val="2A4BD8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Arc 111">
              <a:extLst>
                <a:ext uri="{FF2B5EF4-FFF2-40B4-BE49-F238E27FC236}">
                  <a16:creationId xmlns:a16="http://schemas.microsoft.com/office/drawing/2014/main" id="{04C411EB-25B0-4ACE-C682-451114C4A39A}"/>
                </a:ext>
              </a:extLst>
            </p:cNvPr>
            <p:cNvSpPr/>
            <p:nvPr/>
          </p:nvSpPr>
          <p:spPr>
            <a:xfrm>
              <a:off x="81583" y="845520"/>
              <a:ext cx="5095344" cy="4385338"/>
            </a:xfrm>
            <a:prstGeom prst="arc">
              <a:avLst>
                <a:gd name="adj1" fmla="val 16558836"/>
                <a:gd name="adj2" fmla="val 90077"/>
              </a:avLst>
            </a:prstGeom>
            <a:ln w="12700">
              <a:solidFill>
                <a:srgbClr val="2A4BD8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4" name="Arc 113">
              <a:extLst>
                <a:ext uri="{FF2B5EF4-FFF2-40B4-BE49-F238E27FC236}">
                  <a16:creationId xmlns:a16="http://schemas.microsoft.com/office/drawing/2014/main" id="{3993B599-0CC9-B73E-FC55-00AC3ED1E302}"/>
                </a:ext>
              </a:extLst>
            </p:cNvPr>
            <p:cNvSpPr/>
            <p:nvPr/>
          </p:nvSpPr>
          <p:spPr>
            <a:xfrm rot="5672237">
              <a:off x="334173" y="650232"/>
              <a:ext cx="4557753" cy="3853846"/>
            </a:xfrm>
            <a:prstGeom prst="arc">
              <a:avLst>
                <a:gd name="adj1" fmla="val 17270557"/>
                <a:gd name="adj2" fmla="val 20920439"/>
              </a:avLst>
            </a:prstGeom>
            <a:ln w="12700">
              <a:solidFill>
                <a:srgbClr val="2A4BD8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A0290B07-42F7-25B1-35BE-CED09CA2964A}"/>
                </a:ext>
              </a:extLst>
            </p:cNvPr>
            <p:cNvSpPr/>
            <p:nvPr/>
          </p:nvSpPr>
          <p:spPr>
            <a:xfrm rot="11086072">
              <a:off x="453679" y="1004855"/>
              <a:ext cx="5294212" cy="4513424"/>
            </a:xfrm>
            <a:prstGeom prst="arc">
              <a:avLst>
                <a:gd name="adj1" fmla="val 16558836"/>
                <a:gd name="adj2" fmla="val 21254368"/>
              </a:avLst>
            </a:prstGeom>
            <a:ln w="12700">
              <a:solidFill>
                <a:srgbClr val="2A4BD8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7" name="Arc 116">
              <a:extLst>
                <a:ext uri="{FF2B5EF4-FFF2-40B4-BE49-F238E27FC236}">
                  <a16:creationId xmlns:a16="http://schemas.microsoft.com/office/drawing/2014/main" id="{C127334F-39B8-DC4B-B811-ACB07E042378}"/>
                </a:ext>
              </a:extLst>
            </p:cNvPr>
            <p:cNvSpPr/>
            <p:nvPr/>
          </p:nvSpPr>
          <p:spPr>
            <a:xfrm rot="16200000">
              <a:off x="1081821" y="1647084"/>
              <a:ext cx="3518991" cy="3490420"/>
            </a:xfrm>
            <a:prstGeom prst="arc">
              <a:avLst>
                <a:gd name="adj1" fmla="val 16698383"/>
                <a:gd name="adj2" fmla="val 21460210"/>
              </a:avLst>
            </a:prstGeom>
            <a:ln w="12700">
              <a:solidFill>
                <a:srgbClr val="2A4BD8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F337D51-7283-1358-4A5C-84CDC13AF539}"/>
                    </a:ext>
                  </a:extLst>
                </p:cNvPr>
                <p:cNvSpPr txBox="1"/>
                <p:nvPr/>
              </p:nvSpPr>
              <p:spPr>
                <a:xfrm>
                  <a:off x="3080468" y="2866709"/>
                  <a:ext cx="265442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F337D51-7283-1358-4A5C-84CDC13AF5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0468" y="2866709"/>
                  <a:ext cx="265442" cy="263609"/>
                </a:xfrm>
                <a:prstGeom prst="rect">
                  <a:avLst/>
                </a:prstGeom>
                <a:blipFill>
                  <a:blip r:embed="rId17"/>
                  <a:stretch>
                    <a:fillRect l="-40909" r="-50000" b="-826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351C4F9A-1CE0-8C70-EF97-DABB929496E6}"/>
                    </a:ext>
                  </a:extLst>
                </p:cNvPr>
                <p:cNvSpPr txBox="1"/>
                <p:nvPr/>
              </p:nvSpPr>
              <p:spPr>
                <a:xfrm>
                  <a:off x="1820164" y="2577323"/>
                  <a:ext cx="270560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351C4F9A-1CE0-8C70-EF97-DABB9294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0164" y="2577323"/>
                  <a:ext cx="270560" cy="263609"/>
                </a:xfrm>
                <a:prstGeom prst="rect">
                  <a:avLst/>
                </a:prstGeom>
                <a:blipFill>
                  <a:blip r:embed="rId18"/>
                  <a:stretch>
                    <a:fillRect l="-45455" r="-50000" b="-909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0529CEA-9E1C-D276-32C6-DF8181D3EBF6}"/>
                </a:ext>
              </a:extLst>
            </p:cNvPr>
            <p:cNvCxnSpPr>
              <a:cxnSpLocks/>
              <a:stCxn id="28" idx="3"/>
              <a:endCxn id="30" idx="3"/>
            </p:cNvCxnSpPr>
            <p:nvPr/>
          </p:nvCxnSpPr>
          <p:spPr>
            <a:xfrm flipH="1">
              <a:off x="1432101" y="3266641"/>
              <a:ext cx="1308983" cy="125841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AE5014B-56D6-8923-EE6F-7DD4672287A7}"/>
                </a:ext>
              </a:extLst>
            </p:cNvPr>
            <p:cNvCxnSpPr>
              <a:cxnSpLocks/>
              <a:stCxn id="28" idx="1"/>
              <a:endCxn id="32" idx="1"/>
            </p:cNvCxnSpPr>
            <p:nvPr/>
          </p:nvCxnSpPr>
          <p:spPr>
            <a:xfrm flipH="1" flipV="1">
              <a:off x="1896947" y="2363343"/>
              <a:ext cx="844137" cy="786055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D5E9375-2806-E890-442C-F4B74C6AB006}"/>
                </a:ext>
              </a:extLst>
            </p:cNvPr>
            <p:cNvCxnSpPr>
              <a:cxnSpLocks/>
              <a:stCxn id="28" idx="7"/>
              <a:endCxn id="9" idx="7"/>
            </p:cNvCxnSpPr>
            <p:nvPr/>
          </p:nvCxnSpPr>
          <p:spPr>
            <a:xfrm flipV="1">
              <a:off x="2862206" y="2794070"/>
              <a:ext cx="393621" cy="35532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AB551DA8-4156-DB44-2565-1FFFCA68FBF8}"/>
                    </a:ext>
                  </a:extLst>
                </p:cNvPr>
                <p:cNvSpPr txBox="1"/>
                <p:nvPr/>
              </p:nvSpPr>
              <p:spPr>
                <a:xfrm>
                  <a:off x="1692257" y="4206109"/>
                  <a:ext cx="270560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65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AB551DA8-4156-DB44-2565-1FFFCA68F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257" y="4206109"/>
                  <a:ext cx="270560" cy="263609"/>
                </a:xfrm>
                <a:prstGeom prst="rect">
                  <a:avLst/>
                </a:prstGeom>
                <a:blipFill>
                  <a:blip r:embed="rId19"/>
                  <a:stretch>
                    <a:fillRect l="-45455" r="-50000" b="-909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92793E8-E23C-883B-542E-FC91B0F7287A}"/>
                </a:ext>
              </a:extLst>
            </p:cNvPr>
            <p:cNvSpPr/>
            <p:nvPr/>
          </p:nvSpPr>
          <p:spPr>
            <a:xfrm>
              <a:off x="3210388" y="2349254"/>
              <a:ext cx="382436" cy="3852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B0ED8413-780F-30A1-A67E-766A44FA6B66}"/>
                    </a:ext>
                  </a:extLst>
                </p:cNvPr>
                <p:cNvSpPr txBox="1"/>
                <p:nvPr/>
              </p:nvSpPr>
              <p:spPr>
                <a:xfrm>
                  <a:off x="3253249" y="1773777"/>
                  <a:ext cx="820752" cy="263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658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2658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658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658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B0ED8413-780F-30A1-A67E-766A44FA6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3249" y="1773777"/>
                  <a:ext cx="820752" cy="263609"/>
                </a:xfrm>
                <a:prstGeom prst="rect">
                  <a:avLst/>
                </a:prstGeom>
                <a:blipFill>
                  <a:blip r:embed="rId20"/>
                  <a:stretch>
                    <a:fillRect l="-19697" t="-4762" r="-60606" b="-10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08A2084-6E81-309C-CA6F-77CB9024EE2B}"/>
                </a:ext>
              </a:extLst>
            </p:cNvPr>
            <p:cNvSpPr/>
            <p:nvPr/>
          </p:nvSpPr>
          <p:spPr>
            <a:xfrm>
              <a:off x="2605859" y="3018872"/>
              <a:ext cx="382436" cy="38528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212A35-72C3-CF97-29F3-3FF2F6EE312D}"/>
                </a:ext>
              </a:extLst>
            </p:cNvPr>
            <p:cNvSpPr txBox="1"/>
            <p:nvPr/>
          </p:nvSpPr>
          <p:spPr>
            <a:xfrm>
              <a:off x="2859944" y="3389674"/>
              <a:ext cx="8291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i="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565318-BAE6-1D54-62BF-AD46DE698828}"/>
                </a:ext>
              </a:extLst>
            </p:cNvPr>
            <p:cNvSpPr txBox="1"/>
            <p:nvPr/>
          </p:nvSpPr>
          <p:spPr>
            <a:xfrm>
              <a:off x="3584186" y="2564706"/>
              <a:ext cx="8291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i="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499E99-FDD6-E5B5-2AEC-1764D4A698C4}"/>
                  </a:ext>
                </a:extLst>
              </p:cNvPr>
              <p:cNvSpPr txBox="1"/>
              <p:nvPr/>
            </p:nvSpPr>
            <p:spPr>
              <a:xfrm>
                <a:off x="13627328" y="-5374574"/>
                <a:ext cx="2697074" cy="1200329"/>
              </a:xfrm>
              <a:prstGeom prst="rect">
                <a:avLst/>
              </a:prstGeom>
              <a:solidFill>
                <a:srgbClr val="00B0F0">
                  <a:alpha val="48521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Ne-Pred.	 	Conf. </a:t>
                </a:r>
              </a:p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rho(A,B,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𝜌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	0</a:t>
                </a:r>
              </a:p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rho(A,B,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𝜌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	1</a:t>
                </a:r>
                <a:endParaRPr lang="en-US" sz="1800" b="0" i="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rho(A,B,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𝜌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	0 </a:t>
                </a:r>
                <a:endParaRPr lang="en-US" sz="1800" b="0" i="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499E99-FDD6-E5B5-2AEC-1764D4A69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7328" y="-5374574"/>
                <a:ext cx="2697074" cy="1200329"/>
              </a:xfrm>
              <a:prstGeom prst="rect">
                <a:avLst/>
              </a:prstGeom>
              <a:blipFill>
                <a:blip r:embed="rId21"/>
                <a:stretch>
                  <a:fillRect l="-1869" t="-2083" r="-4206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F3A599-6AE5-6401-C03C-F8047CC617AD}"/>
              </a:ext>
            </a:extLst>
          </p:cNvPr>
          <p:cNvCxnSpPr>
            <a:cxnSpLocks/>
          </p:cNvCxnSpPr>
          <p:nvPr/>
        </p:nvCxnSpPr>
        <p:spPr>
          <a:xfrm>
            <a:off x="9766760" y="8778010"/>
            <a:ext cx="782145" cy="83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BE503C4-6B9E-ADA9-F842-317FB491B563}"/>
              </a:ext>
            </a:extLst>
          </p:cNvPr>
          <p:cNvSpPr txBox="1"/>
          <p:nvPr/>
        </p:nvSpPr>
        <p:spPr>
          <a:xfrm>
            <a:off x="9717815" y="8393763"/>
            <a:ext cx="795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argmax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FBF9A-F4D2-94D7-3D5A-5B847368C946}"/>
              </a:ext>
            </a:extLst>
          </p:cNvPr>
          <p:cNvSpPr/>
          <p:nvPr/>
        </p:nvSpPr>
        <p:spPr>
          <a:xfrm>
            <a:off x="9023057" y="8479156"/>
            <a:ext cx="671707" cy="764631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2362A8-0F67-1603-7EAB-0C5C09939612}"/>
                  </a:ext>
                </a:extLst>
              </p:cNvPr>
              <p:cNvSpPr txBox="1"/>
              <p:nvPr/>
            </p:nvSpPr>
            <p:spPr>
              <a:xfrm>
                <a:off x="10639963" y="8608689"/>
                <a:ext cx="21790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rho(A,B,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𝜌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0.98</a:t>
                </a:r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2362A8-0F67-1603-7EAB-0C5C09939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9963" y="8608689"/>
                <a:ext cx="2179024" cy="369332"/>
              </a:xfrm>
              <a:prstGeom prst="rect">
                <a:avLst/>
              </a:prstGeom>
              <a:blipFill>
                <a:blip r:embed="rId22"/>
                <a:stretch>
                  <a:fillRect l="-2312" t="-6452" r="-1734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5DAE628B-D009-96CC-3899-7ECDB99A427E}"/>
              </a:ext>
            </a:extLst>
          </p:cNvPr>
          <p:cNvSpPr/>
          <p:nvPr/>
        </p:nvSpPr>
        <p:spPr>
          <a:xfrm>
            <a:off x="9044591" y="9799148"/>
            <a:ext cx="697402" cy="935688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00F1C5-14F0-1004-C179-02027BD1BFCD}"/>
              </a:ext>
            </a:extLst>
          </p:cNvPr>
          <p:cNvCxnSpPr>
            <a:cxnSpLocks/>
          </p:cNvCxnSpPr>
          <p:nvPr/>
        </p:nvCxnSpPr>
        <p:spPr>
          <a:xfrm>
            <a:off x="9744967" y="10275067"/>
            <a:ext cx="782145" cy="83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A2C48E-5890-FDFA-2098-CD48E489737C}"/>
              </a:ext>
            </a:extLst>
          </p:cNvPr>
          <p:cNvSpPr txBox="1"/>
          <p:nvPr/>
        </p:nvSpPr>
        <p:spPr>
          <a:xfrm>
            <a:off x="9694764" y="9867295"/>
            <a:ext cx="795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argmax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F94FC9-76C9-F8A8-4551-D2A193E0294B}"/>
                  </a:ext>
                </a:extLst>
              </p:cNvPr>
              <p:cNvSpPr txBox="1"/>
              <p:nvPr/>
            </p:nvSpPr>
            <p:spPr>
              <a:xfrm>
                <a:off x="10554543" y="10062160"/>
                <a:ext cx="21790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phi(A,B,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𝜌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0.97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F94FC9-76C9-F8A8-4551-D2A193E02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543" y="10062160"/>
                <a:ext cx="2179024" cy="369332"/>
              </a:xfrm>
              <a:prstGeom prst="rect">
                <a:avLst/>
              </a:prstGeom>
              <a:blipFill>
                <a:blip r:embed="rId23"/>
                <a:stretch>
                  <a:fillRect l="-1734" t="-6667" r="-173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3B65921-0F6A-399F-8075-ED9F2B020605}"/>
              </a:ext>
            </a:extLst>
          </p:cNvPr>
          <p:cNvSpPr txBox="1"/>
          <p:nvPr/>
        </p:nvSpPr>
        <p:spPr>
          <a:xfrm>
            <a:off x="10030635" y="-5247905"/>
            <a:ext cx="2975395" cy="646331"/>
          </a:xfrm>
          <a:prstGeom prst="rect">
            <a:avLst/>
          </a:prstGeom>
          <a:solidFill>
            <a:srgbClr val="92D050">
              <a:alpha val="48521"/>
            </a:srgbClr>
          </a:solidFill>
        </p:spPr>
        <p:txBody>
          <a:bodyPr wrap="square">
            <a:spAutoFit/>
          </a:bodyPr>
          <a:lstStyle/>
          <a:p>
            <a:r>
              <a:rPr lang="de-DE" sz="1800" b="0" i="0" dirty="0">
                <a:latin typeface="Consolas" panose="020B0609020204030204" pitchFamily="49" charset="0"/>
                <a:cs typeface="Consolas" panose="020B0609020204030204" pitchFamily="49" charset="0"/>
              </a:rPr>
              <a:t>A: [..., 0.4,0.6, ...]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B: </a:t>
            </a:r>
            <a:r>
              <a:rPr lang="de-DE" sz="1800" b="0" i="0" dirty="0">
                <a:latin typeface="Consolas" panose="020B0609020204030204" pitchFamily="49" charset="0"/>
                <a:cs typeface="Consolas" panose="020B0609020204030204" pitchFamily="49" charset="0"/>
              </a:rPr>
              <a:t>[..., 0.6,0.3, ...]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588DE29-DA99-E671-538F-1BDA3634C4C5}"/>
              </a:ext>
            </a:extLst>
          </p:cNvPr>
          <p:cNvSpPr txBox="1"/>
          <p:nvPr/>
        </p:nvSpPr>
        <p:spPr>
          <a:xfrm>
            <a:off x="10440320" y="-3429799"/>
            <a:ext cx="2198339" cy="646331"/>
          </a:xfrm>
          <a:prstGeom prst="rect">
            <a:avLst/>
          </a:prstGeom>
          <a:solidFill>
            <a:srgbClr val="92D050">
              <a:alpha val="48521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Perception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Predictions</a:t>
            </a:r>
            <a:endParaRPr lang="de-DE" sz="1800" b="0" i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615BA8E-B852-D81C-4DEE-79A8E2418637}"/>
              </a:ext>
            </a:extLst>
          </p:cNvPr>
          <p:cNvCxnSpPr>
            <a:cxnSpLocks/>
          </p:cNvCxnSpPr>
          <p:nvPr/>
        </p:nvCxnSpPr>
        <p:spPr>
          <a:xfrm>
            <a:off x="2150749" y="8443219"/>
            <a:ext cx="476564" cy="59250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E15D6C0-E819-F444-5800-FDFD0B2DC585}"/>
              </a:ext>
            </a:extLst>
          </p:cNvPr>
          <p:cNvGrpSpPr/>
          <p:nvPr/>
        </p:nvGrpSpPr>
        <p:grpSpPr>
          <a:xfrm>
            <a:off x="5416252" y="-6211085"/>
            <a:ext cx="3041915" cy="3748609"/>
            <a:chOff x="545585" y="1356098"/>
            <a:chExt cx="3041915" cy="3748609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F60D3F5-3480-142F-B8F7-5E51054CEB83}"/>
                </a:ext>
              </a:extLst>
            </p:cNvPr>
            <p:cNvGrpSpPr/>
            <p:nvPr/>
          </p:nvGrpSpPr>
          <p:grpSpPr>
            <a:xfrm>
              <a:off x="545585" y="1623886"/>
              <a:ext cx="3041915" cy="3154591"/>
              <a:chOff x="790287" y="1462067"/>
              <a:chExt cx="3041915" cy="3154591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7B32EA3-6557-2CB4-B61E-32A8117DB490}"/>
                  </a:ext>
                </a:extLst>
              </p:cNvPr>
              <p:cNvGrpSpPr/>
              <p:nvPr/>
            </p:nvGrpSpPr>
            <p:grpSpPr>
              <a:xfrm>
                <a:off x="1085587" y="1811851"/>
                <a:ext cx="2713205" cy="2713311"/>
                <a:chOff x="1076664" y="2176531"/>
                <a:chExt cx="2713205" cy="2713311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8987E58-9C94-620F-E1F5-6075F569D705}"/>
                    </a:ext>
                  </a:extLst>
                </p:cNvPr>
                <p:cNvSpPr txBox="1"/>
                <p:nvPr/>
              </p:nvSpPr>
              <p:spPr>
                <a:xfrm>
                  <a:off x="1076664" y="2176531"/>
                  <a:ext cx="2713205" cy="2713311"/>
                </a:xfrm>
                <a:prstGeom prst="rect">
                  <a:avLst/>
                </a:prstGeom>
                <a:solidFill>
                  <a:schemeClr val="bg1">
                    <a:lumMod val="65000"/>
                    <a:alpha val="48521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endParaRPr lang="en-US" sz="1800" b="0" i="0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4390E1F-99E1-2069-110B-2C2FC1EF12DE}"/>
                    </a:ext>
                  </a:extLst>
                </p:cNvPr>
                <p:cNvSpPr/>
                <p:nvPr/>
              </p:nvSpPr>
              <p:spPr>
                <a:xfrm>
                  <a:off x="1884986" y="3423332"/>
                  <a:ext cx="382436" cy="385286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48F11619-3E56-40F0-3C64-E17166217021}"/>
                    </a:ext>
                  </a:extLst>
                </p:cNvPr>
                <p:cNvSpPr/>
                <p:nvPr/>
              </p:nvSpPr>
              <p:spPr>
                <a:xfrm>
                  <a:off x="2527800" y="2856067"/>
                  <a:ext cx="382436" cy="38528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58"/>
                </a:p>
              </p:txBody>
            </p:sp>
          </p:grp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93B1A94-49E9-C416-48B2-BC22B67772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8371" y="1780548"/>
                <a:ext cx="2730792" cy="249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DB7BDA0-9767-99BC-A9BA-EB3506C74B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5791" y="1784548"/>
                <a:ext cx="11705" cy="277360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6B0A757-7A1D-3708-0745-31473C880F9E}"/>
                  </a:ext>
                </a:extLst>
              </p:cNvPr>
              <p:cNvSpPr txBox="1"/>
              <p:nvPr/>
            </p:nvSpPr>
            <p:spPr>
              <a:xfrm>
                <a:off x="3580210" y="1462067"/>
                <a:ext cx="2519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x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C924D22-719B-C545-727A-591FD254AFF8}"/>
                  </a:ext>
                </a:extLst>
              </p:cNvPr>
              <p:cNvSpPr txBox="1"/>
              <p:nvPr/>
            </p:nvSpPr>
            <p:spPr>
              <a:xfrm>
                <a:off x="823560" y="161500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D005A94-5569-281B-8A19-451BAD965530}"/>
                  </a:ext>
                </a:extLst>
              </p:cNvPr>
              <p:cNvSpPr txBox="1"/>
              <p:nvPr/>
            </p:nvSpPr>
            <p:spPr>
              <a:xfrm>
                <a:off x="790287" y="4339659"/>
                <a:ext cx="2519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y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B82ABBC-E7FF-BD1E-70AA-323BC5589217}"/>
                  </a:ext>
                </a:extLst>
              </p:cNvPr>
              <p:cNvSpPr txBox="1"/>
              <p:nvPr/>
            </p:nvSpPr>
            <p:spPr>
              <a:xfrm>
                <a:off x="2032610" y="3492457"/>
                <a:ext cx="7425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(0.4, 0.6)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01EC59-0F15-B8A4-1998-D826A1DA14ED}"/>
                  </a:ext>
                </a:extLst>
              </p:cNvPr>
              <p:cNvSpPr txBox="1"/>
              <p:nvPr/>
            </p:nvSpPr>
            <p:spPr>
              <a:xfrm>
                <a:off x="2948615" y="2651943"/>
                <a:ext cx="7425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(0.6, 0.3)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A0AF353-05F7-A5F9-9448-BC3DB1551751}"/>
                </a:ext>
              </a:extLst>
            </p:cNvPr>
            <p:cNvCxnSpPr>
              <a:cxnSpLocks/>
            </p:cNvCxnSpPr>
            <p:nvPr/>
          </p:nvCxnSpPr>
          <p:spPr>
            <a:xfrm>
              <a:off x="829920" y="1963068"/>
              <a:ext cx="2701500" cy="2714173"/>
            </a:xfrm>
            <a:prstGeom prst="straightConnector1">
              <a:avLst/>
            </a:prstGeom>
            <a:ln w="12700">
              <a:solidFill>
                <a:schemeClr val="accent3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1CA3420-2C63-F346-FB85-9FCE3D92BE8B}"/>
                </a:ext>
              </a:extLst>
            </p:cNvPr>
            <p:cNvSpPr txBox="1"/>
            <p:nvPr/>
          </p:nvSpPr>
          <p:spPr>
            <a:xfrm>
              <a:off x="2338806" y="3013649"/>
              <a:ext cx="2632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B0E08D6B-E139-C6D6-6DF7-9BFA1D1D1F9A}"/>
                </a:ext>
              </a:extLst>
            </p:cNvPr>
            <p:cNvSpPr/>
            <p:nvPr/>
          </p:nvSpPr>
          <p:spPr>
            <a:xfrm rot="8103605">
              <a:off x="2167157" y="1356098"/>
              <a:ext cx="203013" cy="3748609"/>
            </a:xfrm>
            <a:prstGeom prst="leftBrac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9C3D315-594D-C79E-549C-6DA115B31F2C}"/>
                </a:ext>
              </a:extLst>
            </p:cNvPr>
            <p:cNvSpPr txBox="1"/>
            <p:nvPr/>
          </p:nvSpPr>
          <p:spPr>
            <a:xfrm>
              <a:off x="1540830" y="3678217"/>
              <a:ext cx="8291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i="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2BDBB55-D57D-FC7A-343A-FB68B83FE346}"/>
                </a:ext>
              </a:extLst>
            </p:cNvPr>
            <p:cNvSpPr txBox="1"/>
            <p:nvPr/>
          </p:nvSpPr>
          <p:spPr>
            <a:xfrm>
              <a:off x="2615953" y="3043782"/>
              <a:ext cx="8291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i="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C0B4BD39-CEE0-4935-7C9A-792804575C19}"/>
              </a:ext>
            </a:extLst>
          </p:cNvPr>
          <p:cNvSpPr txBox="1"/>
          <p:nvPr/>
        </p:nvSpPr>
        <p:spPr>
          <a:xfrm>
            <a:off x="7262811" y="-3442821"/>
            <a:ext cx="2198339" cy="369332"/>
          </a:xfrm>
          <a:prstGeom prst="rect">
            <a:avLst/>
          </a:prstGeom>
          <a:solidFill>
            <a:schemeClr val="bg1">
              <a:lumMod val="65000"/>
              <a:alpha val="4852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endParaRPr lang="de-DE" sz="1800" b="0" i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5527F2A-0178-B156-64FC-48CC12BA4D65}"/>
              </a:ext>
            </a:extLst>
          </p:cNvPr>
          <p:cNvSpPr txBox="1"/>
          <p:nvPr/>
        </p:nvSpPr>
        <p:spPr>
          <a:xfrm>
            <a:off x="13822401" y="-3408599"/>
            <a:ext cx="2198339" cy="369332"/>
          </a:xfrm>
          <a:prstGeom prst="rect">
            <a:avLst/>
          </a:prstGeom>
          <a:solidFill>
            <a:srgbClr val="92D050">
              <a:alpha val="48521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de-DE" sz="1800" b="0" i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CB8409-B750-5592-075F-00D6B5618D8F}"/>
              </a:ext>
            </a:extLst>
          </p:cNvPr>
          <p:cNvCxnSpPr>
            <a:cxnSpLocks/>
          </p:cNvCxnSpPr>
          <p:nvPr/>
        </p:nvCxnSpPr>
        <p:spPr>
          <a:xfrm flipV="1">
            <a:off x="1709063" y="3523307"/>
            <a:ext cx="5865517" cy="7022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A173EA-B6C5-DD11-08C3-F066F38C637C}"/>
              </a:ext>
            </a:extLst>
          </p:cNvPr>
          <p:cNvCxnSpPr>
            <a:cxnSpLocks/>
          </p:cNvCxnSpPr>
          <p:nvPr/>
        </p:nvCxnSpPr>
        <p:spPr>
          <a:xfrm flipH="1" flipV="1">
            <a:off x="4486769" y="903526"/>
            <a:ext cx="39928" cy="57066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013F54-6985-D587-E9BE-9A2B5367DB8A}"/>
                  </a:ext>
                </a:extLst>
              </p:cNvPr>
              <p:cNvSpPr txBox="1"/>
              <p:nvPr/>
            </p:nvSpPr>
            <p:spPr>
              <a:xfrm>
                <a:off x="4793913" y="1811402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013F54-6985-D587-E9BE-9A2B5367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913" y="1811402"/>
                <a:ext cx="650884" cy="501356"/>
              </a:xfrm>
              <a:prstGeom prst="rect">
                <a:avLst/>
              </a:prstGeom>
              <a:blipFill>
                <a:blip r:embed="rId24"/>
                <a:stretch>
                  <a:fillRect l="-384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8D056D-5E9E-F526-EE09-4A1B922F3448}"/>
                  </a:ext>
                </a:extLst>
              </p:cNvPr>
              <p:cNvSpPr txBox="1"/>
              <p:nvPr/>
            </p:nvSpPr>
            <p:spPr>
              <a:xfrm>
                <a:off x="6288937" y="2621412"/>
                <a:ext cx="390171" cy="501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8D056D-5E9E-F526-EE09-4A1B922F3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937" y="2621412"/>
                <a:ext cx="390171" cy="501356"/>
              </a:xfrm>
              <a:prstGeom prst="rect">
                <a:avLst/>
              </a:prstGeom>
              <a:blipFill>
                <a:blip r:embed="rId25"/>
                <a:stretch>
                  <a:fillRect l="-40625" r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5E1A84-14FF-D532-44CD-280782C15969}"/>
                  </a:ext>
                </a:extLst>
              </p:cNvPr>
              <p:cNvSpPr txBox="1"/>
              <p:nvPr/>
            </p:nvSpPr>
            <p:spPr>
              <a:xfrm>
                <a:off x="5990760" y="3945248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5E1A84-14FF-D532-44CD-280782C15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760" y="3945248"/>
                <a:ext cx="650884" cy="501356"/>
              </a:xfrm>
              <a:prstGeom prst="rect">
                <a:avLst/>
              </a:prstGeom>
              <a:blipFill>
                <a:blip r:embed="rId26"/>
                <a:stretch>
                  <a:fillRect l="-377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5550BA-8243-6745-0EF5-12A6AE9C9FD8}"/>
                  </a:ext>
                </a:extLst>
              </p:cNvPr>
              <p:cNvSpPr txBox="1"/>
              <p:nvPr/>
            </p:nvSpPr>
            <p:spPr>
              <a:xfrm>
                <a:off x="3523743" y="4971921"/>
                <a:ext cx="637547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5550BA-8243-6745-0EF5-12A6AE9C9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743" y="4971921"/>
                <a:ext cx="637547" cy="501356"/>
              </a:xfrm>
              <a:prstGeom prst="rect">
                <a:avLst/>
              </a:prstGeom>
              <a:blipFill>
                <a:blip r:embed="rId27"/>
                <a:stretch>
                  <a:fillRect l="-3922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4DDBF12-9076-5897-7772-C1DC5E50B8B8}"/>
                  </a:ext>
                </a:extLst>
              </p:cNvPr>
              <p:cNvSpPr txBox="1"/>
              <p:nvPr/>
            </p:nvSpPr>
            <p:spPr>
              <a:xfrm>
                <a:off x="2750078" y="2758984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4DDBF12-9076-5897-7772-C1DC5E50B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078" y="2758984"/>
                <a:ext cx="650884" cy="501356"/>
              </a:xfrm>
              <a:prstGeom prst="rect">
                <a:avLst/>
              </a:prstGeom>
              <a:blipFill>
                <a:blip r:embed="rId28"/>
                <a:stretch>
                  <a:fillRect l="-384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BACF649-4AD7-7195-C900-F60BFC7C4C14}"/>
                  </a:ext>
                </a:extLst>
              </p:cNvPr>
              <p:cNvSpPr txBox="1"/>
              <p:nvPr/>
            </p:nvSpPr>
            <p:spPr>
              <a:xfrm>
                <a:off x="3456376" y="1879625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BACF649-4AD7-7195-C900-F60BFC7C4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376" y="1879625"/>
                <a:ext cx="650884" cy="501356"/>
              </a:xfrm>
              <a:prstGeom prst="rect">
                <a:avLst/>
              </a:prstGeom>
              <a:blipFill>
                <a:blip r:embed="rId29"/>
                <a:stretch>
                  <a:fillRect l="-5769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7D2C5865-3F6A-8379-F430-0432BAD846AF}"/>
              </a:ext>
            </a:extLst>
          </p:cNvPr>
          <p:cNvSpPr>
            <a:spLocks/>
          </p:cNvSpPr>
          <p:nvPr/>
        </p:nvSpPr>
        <p:spPr>
          <a:xfrm>
            <a:off x="12389574" y="2935584"/>
            <a:ext cx="1080000" cy="10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9CDB83B-A591-9182-ED2C-56BBD15EB66F}"/>
                  </a:ext>
                </a:extLst>
              </p:cNvPr>
              <p:cNvSpPr txBox="1"/>
              <p:nvPr/>
            </p:nvSpPr>
            <p:spPr>
              <a:xfrm>
                <a:off x="12924287" y="2931521"/>
                <a:ext cx="601575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9CDB83B-A591-9182-ED2C-56BBD15EB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4287" y="2931521"/>
                <a:ext cx="601575" cy="501356"/>
              </a:xfrm>
              <a:prstGeom prst="rect">
                <a:avLst/>
              </a:prstGeom>
              <a:blipFill>
                <a:blip r:embed="rId30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AC55377B-72B7-B457-E035-6BD167AA16D0}"/>
              </a:ext>
            </a:extLst>
          </p:cNvPr>
          <p:cNvSpPr/>
          <p:nvPr/>
        </p:nvSpPr>
        <p:spPr>
          <a:xfrm>
            <a:off x="12809011" y="3352853"/>
            <a:ext cx="245464" cy="24546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7AA58BA-A5F9-90D9-65AA-B3AD49BF0108}"/>
              </a:ext>
            </a:extLst>
          </p:cNvPr>
          <p:cNvCxnSpPr>
            <a:cxnSpLocks/>
          </p:cNvCxnSpPr>
          <p:nvPr/>
        </p:nvCxnSpPr>
        <p:spPr>
          <a:xfrm flipV="1">
            <a:off x="2364291" y="1090214"/>
            <a:ext cx="4687046" cy="467757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282E33E-FCF3-CC2C-4D1E-9AD667BDBA8E}"/>
              </a:ext>
            </a:extLst>
          </p:cNvPr>
          <p:cNvCxnSpPr>
            <a:cxnSpLocks/>
          </p:cNvCxnSpPr>
          <p:nvPr/>
        </p:nvCxnSpPr>
        <p:spPr>
          <a:xfrm>
            <a:off x="1867199" y="1090214"/>
            <a:ext cx="5342274" cy="493289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B3C50D-6FFE-B338-3AA7-E1E560834167}"/>
                  </a:ext>
                </a:extLst>
              </p:cNvPr>
              <p:cNvSpPr txBox="1"/>
              <p:nvPr/>
            </p:nvSpPr>
            <p:spPr>
              <a:xfrm>
                <a:off x="5029331" y="4947576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B3C50D-6FFE-B338-3AA7-E1E560834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331" y="4947576"/>
                <a:ext cx="650884" cy="501356"/>
              </a:xfrm>
              <a:prstGeom prst="rect">
                <a:avLst/>
              </a:prstGeom>
              <a:blipFill>
                <a:blip r:embed="rId31"/>
                <a:stretch>
                  <a:fillRect l="-5769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4A3C28-B3D5-4CC3-094F-D41297BEADBA}"/>
                  </a:ext>
                </a:extLst>
              </p:cNvPr>
              <p:cNvSpPr txBox="1"/>
              <p:nvPr/>
            </p:nvSpPr>
            <p:spPr>
              <a:xfrm>
                <a:off x="2669137" y="3894502"/>
                <a:ext cx="650884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4A3C28-B3D5-4CC3-094F-D41297BEA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137" y="3894502"/>
                <a:ext cx="650884" cy="501356"/>
              </a:xfrm>
              <a:prstGeom prst="rect">
                <a:avLst/>
              </a:prstGeom>
              <a:blipFill>
                <a:blip r:embed="rId32"/>
                <a:stretch>
                  <a:fillRect l="-5769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>
            <a:extLst>
              <a:ext uri="{FF2B5EF4-FFF2-40B4-BE49-F238E27FC236}">
                <a16:creationId xmlns:a16="http://schemas.microsoft.com/office/drawing/2014/main" id="{F1D050E0-DCDE-285B-8C21-94C816517FC9}"/>
              </a:ext>
            </a:extLst>
          </p:cNvPr>
          <p:cNvSpPr/>
          <p:nvPr/>
        </p:nvSpPr>
        <p:spPr>
          <a:xfrm>
            <a:off x="11304287" y="1863215"/>
            <a:ext cx="3240000" cy="324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DA1091A-B7E6-8C33-E905-2F3B944BC736}"/>
              </a:ext>
            </a:extLst>
          </p:cNvPr>
          <p:cNvSpPr/>
          <p:nvPr/>
        </p:nvSpPr>
        <p:spPr>
          <a:xfrm>
            <a:off x="11831406" y="2395584"/>
            <a:ext cx="2160000" cy="216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303705-587A-F6A5-E5D3-0000C27AF551}"/>
                  </a:ext>
                </a:extLst>
              </p:cNvPr>
              <p:cNvSpPr txBox="1"/>
              <p:nvPr/>
            </p:nvSpPr>
            <p:spPr>
              <a:xfrm>
                <a:off x="13291920" y="2680843"/>
                <a:ext cx="601575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303705-587A-F6A5-E5D3-0000C27A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1920" y="2680843"/>
                <a:ext cx="601575" cy="501356"/>
              </a:xfrm>
              <a:prstGeom prst="rect">
                <a:avLst/>
              </a:prstGeom>
              <a:blipFill>
                <a:blip r:embed="rId3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B3D084B-8309-C22C-95D3-4CE35AAE5824}"/>
                  </a:ext>
                </a:extLst>
              </p:cNvPr>
              <p:cNvSpPr txBox="1"/>
              <p:nvPr/>
            </p:nvSpPr>
            <p:spPr>
              <a:xfrm>
                <a:off x="13757464" y="2422993"/>
                <a:ext cx="601575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B3D084B-8309-C22C-95D3-4CE35AAE5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7464" y="2422993"/>
                <a:ext cx="601575" cy="501356"/>
              </a:xfrm>
              <a:prstGeom prst="rect">
                <a:avLst/>
              </a:prstGeom>
              <a:blipFill>
                <a:blip r:embed="rId3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3C58B905-D729-E0F4-4DC2-1B906D4B67E5}"/>
              </a:ext>
            </a:extLst>
          </p:cNvPr>
          <p:cNvSpPr/>
          <p:nvPr/>
        </p:nvSpPr>
        <p:spPr>
          <a:xfrm>
            <a:off x="14076223" y="3137608"/>
            <a:ext cx="245464" cy="2454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4D4C1832-F312-F286-C5EA-1D43CB0F5E67}"/>
              </a:ext>
            </a:extLst>
          </p:cNvPr>
          <p:cNvSpPr/>
          <p:nvPr/>
        </p:nvSpPr>
        <p:spPr>
          <a:xfrm>
            <a:off x="5523284" y="2963204"/>
            <a:ext cx="245464" cy="2454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F77ED94-F51C-B4E8-5574-82CB6F8895F9}"/>
              </a:ext>
            </a:extLst>
          </p:cNvPr>
          <p:cNvSpPr/>
          <p:nvPr/>
        </p:nvSpPr>
        <p:spPr>
          <a:xfrm>
            <a:off x="4412945" y="3456431"/>
            <a:ext cx="245464" cy="24546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A850952-D057-98C4-816D-B8954CD34550}"/>
              </a:ext>
            </a:extLst>
          </p:cNvPr>
          <p:cNvSpPr/>
          <p:nvPr/>
        </p:nvSpPr>
        <p:spPr>
          <a:xfrm>
            <a:off x="10764287" y="1363307"/>
            <a:ext cx="4320000" cy="432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6FB2411-D237-297C-758F-45B994772838}"/>
                  </a:ext>
                </a:extLst>
              </p:cNvPr>
              <p:cNvSpPr txBox="1"/>
              <p:nvPr/>
            </p:nvSpPr>
            <p:spPr>
              <a:xfrm>
                <a:off x="14253028" y="2147886"/>
                <a:ext cx="599075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6FB2411-D237-297C-758F-45B994772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3028" y="2147886"/>
                <a:ext cx="599075" cy="501356"/>
              </a:xfrm>
              <a:prstGeom prst="rect">
                <a:avLst/>
              </a:prstGeom>
              <a:blipFill>
                <a:blip r:embed="rId3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3CEDBBD-567B-6D6D-1519-38654C47896C}"/>
              </a:ext>
            </a:extLst>
          </p:cNvPr>
          <p:cNvCxnSpPr>
            <a:cxnSpLocks/>
            <a:stCxn id="155" idx="2"/>
            <a:endCxn id="82" idx="2"/>
          </p:cNvCxnSpPr>
          <p:nvPr/>
        </p:nvCxnSpPr>
        <p:spPr>
          <a:xfrm flipV="1">
            <a:off x="10244098" y="3475585"/>
            <a:ext cx="2564913" cy="103577"/>
          </a:xfrm>
          <a:prstGeom prst="line">
            <a:avLst/>
          </a:prstGeom>
          <a:ln w="12700">
            <a:solidFill>
              <a:srgbClr val="0070C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9E7CAF3-B657-29F3-D759-8024068B2DA2}"/>
                  </a:ext>
                </a:extLst>
              </p:cNvPr>
              <p:cNvSpPr txBox="1"/>
              <p:nvPr/>
            </p:nvSpPr>
            <p:spPr>
              <a:xfrm>
                <a:off x="10685321" y="3575841"/>
                <a:ext cx="1315040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𝑑𝑖𝑎𝑔𝑜𝑛𝑎𝑙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9E7CAF3-B657-29F3-D759-8024068B2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321" y="3575841"/>
                <a:ext cx="1315040" cy="276999"/>
              </a:xfrm>
              <a:prstGeom prst="rect">
                <a:avLst/>
              </a:prstGeom>
              <a:blipFill>
                <a:blip r:embed="rId36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AC3AB3E-D9FB-AE50-E61E-DC19267685AD}"/>
                  </a:ext>
                </a:extLst>
              </p:cNvPr>
              <p:cNvSpPr txBox="1"/>
              <p:nvPr/>
            </p:nvSpPr>
            <p:spPr>
              <a:xfrm>
                <a:off x="13420081" y="4410085"/>
                <a:ext cx="656142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AC3AB3E-D9FB-AE50-E61E-DC1926768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0081" y="4410085"/>
                <a:ext cx="656142" cy="276999"/>
              </a:xfrm>
              <a:prstGeom prst="rect">
                <a:avLst/>
              </a:prstGeom>
              <a:blipFill>
                <a:blip r:embed="rId37"/>
                <a:stretch>
                  <a:fillRect b="-4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Oval 154">
            <a:extLst>
              <a:ext uri="{FF2B5EF4-FFF2-40B4-BE49-F238E27FC236}">
                <a16:creationId xmlns:a16="http://schemas.microsoft.com/office/drawing/2014/main" id="{6DB0A957-945F-592D-EDDE-50FFCCD8CDEC}"/>
              </a:ext>
            </a:extLst>
          </p:cNvPr>
          <p:cNvSpPr/>
          <p:nvPr/>
        </p:nvSpPr>
        <p:spPr>
          <a:xfrm>
            <a:off x="10244098" y="879162"/>
            <a:ext cx="5400000" cy="540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0CBAD2C-E85E-8611-3829-687A28E157F5}"/>
                  </a:ext>
                </a:extLst>
              </p:cNvPr>
              <p:cNvSpPr txBox="1"/>
              <p:nvPr/>
            </p:nvSpPr>
            <p:spPr>
              <a:xfrm>
                <a:off x="14771868" y="1906548"/>
                <a:ext cx="599075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58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658" dirty="0"/>
              </a:p>
            </p:txBody>
          </p:sp>
        </mc:Choice>
        <mc:Fallback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0CBAD2C-E85E-8611-3829-687A28E15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1868" y="1906548"/>
                <a:ext cx="599075" cy="501356"/>
              </a:xfrm>
              <a:prstGeom prst="rect">
                <a:avLst/>
              </a:prstGeom>
              <a:blipFill>
                <a:blip r:embed="rId3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56E648C-8680-ECAD-99D2-AF062E4CA1DB}"/>
                  </a:ext>
                </a:extLst>
              </p:cNvPr>
              <p:cNvSpPr txBox="1"/>
              <p:nvPr/>
            </p:nvSpPr>
            <p:spPr>
              <a:xfrm>
                <a:off x="4774807" y="4410085"/>
                <a:ext cx="656142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56E648C-8680-ECAD-99D2-AF062E4C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807" y="4410085"/>
                <a:ext cx="656142" cy="276999"/>
              </a:xfrm>
              <a:prstGeom prst="rect">
                <a:avLst/>
              </a:prstGeom>
              <a:blipFill>
                <a:blip r:embed="rId39"/>
                <a:stretch>
                  <a:fillRect b="-4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88568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Structure to describe object relations in a scene</a:t>
            </a:r>
          </a:p>
          <a:p>
            <a:r>
              <a:rPr lang="en-US" dirty="0"/>
              <a:t>Rule-based scoring system</a:t>
            </a:r>
          </a:p>
          <a:p>
            <a:r>
              <a:rPr lang="en-US" dirty="0"/>
              <a:t>A new learning scheme that learn the spatial relationship of the objects which only require images as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831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2C66-82B0-1413-6AB1-B492191F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440" y="-950960"/>
            <a:ext cx="15525571" cy="1035519"/>
          </a:xfrm>
        </p:spPr>
        <p:txBody>
          <a:bodyPr>
            <a:normAutofit/>
          </a:bodyPr>
          <a:lstStyle/>
          <a:p>
            <a:r>
              <a:rPr lang="en-US" dirty="0"/>
              <a:t>Motivation: Explainable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DE9C-1233-9339-2894-D9420DA55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1454" y="171480"/>
            <a:ext cx="8032927" cy="6424455"/>
          </a:xfrm>
        </p:spPr>
        <p:txBody>
          <a:bodyPr>
            <a:normAutofit/>
          </a:bodyPr>
          <a:lstStyle/>
          <a:p>
            <a:r>
              <a:rPr lang="en-US" dirty="0"/>
              <a:t>Highly explainable</a:t>
            </a:r>
          </a:p>
          <a:p>
            <a:pPr lvl="1"/>
            <a:r>
              <a:rPr lang="en-US" dirty="0"/>
              <a:t>Predict final state (imagination)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RL cannot explain what they are doing, since the actual actions are not based on a higher level action.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Scoring the prediction based on </a:t>
            </a:r>
            <a:r>
              <a:rPr lang="en-US" b="1" dirty="0"/>
              <a:t>rules</a:t>
            </a:r>
          </a:p>
          <a:p>
            <a:pPr lvl="2"/>
            <a:r>
              <a:rPr lang="en-US" b="1" dirty="0"/>
              <a:t>Everything can be scored, obj weight, size, …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B94FC79B-F7C0-6F8F-E7BC-7C66DCAF1D5B}"/>
              </a:ext>
            </a:extLst>
          </p:cNvPr>
          <p:cNvSpPr/>
          <p:nvPr/>
        </p:nvSpPr>
        <p:spPr>
          <a:xfrm>
            <a:off x="4990897" y="6307479"/>
            <a:ext cx="2288235" cy="63006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model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ABC585B-2905-AE65-A11D-5F46A792CFAB}"/>
              </a:ext>
            </a:extLst>
          </p:cNvPr>
          <p:cNvSpPr/>
          <p:nvPr/>
        </p:nvSpPr>
        <p:spPr>
          <a:xfrm>
            <a:off x="7347242" y="7123521"/>
            <a:ext cx="2464212" cy="7938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Scoring by KG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361552A-D08E-441D-93CF-85FB748A47DC}"/>
              </a:ext>
            </a:extLst>
          </p:cNvPr>
          <p:cNvSpPr/>
          <p:nvPr/>
        </p:nvSpPr>
        <p:spPr>
          <a:xfrm>
            <a:off x="2293361" y="7123521"/>
            <a:ext cx="2464212" cy="7938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Random gen.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4617210-BAB2-BA96-DCA5-5C565E4225B5}"/>
              </a:ext>
            </a:extLst>
          </p:cNvPr>
          <p:cNvSpPr/>
          <p:nvPr/>
        </p:nvSpPr>
        <p:spPr>
          <a:xfrm>
            <a:off x="4880757" y="7287272"/>
            <a:ext cx="2288235" cy="63006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brain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76239FE-31BB-6266-3206-BB99B3675814}"/>
              </a:ext>
            </a:extLst>
          </p:cNvPr>
          <p:cNvSpPr/>
          <p:nvPr/>
        </p:nvSpPr>
        <p:spPr>
          <a:xfrm>
            <a:off x="7695212" y="6049369"/>
            <a:ext cx="1756397" cy="7938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Intuition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0FBEE260-5C05-5962-FCF9-4B592A7D12EA}"/>
              </a:ext>
            </a:extLst>
          </p:cNvPr>
          <p:cNvSpPr/>
          <p:nvPr/>
        </p:nvSpPr>
        <p:spPr>
          <a:xfrm>
            <a:off x="355643" y="6463644"/>
            <a:ext cx="1476190" cy="1453692"/>
          </a:xfrm>
          <a:prstGeom prst="cube">
            <a:avLst>
              <a:gd name="adj" fmla="val 2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Scene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F45240D-E02E-B340-476D-77239307CC10}"/>
              </a:ext>
            </a:extLst>
          </p:cNvPr>
          <p:cNvSpPr/>
          <p:nvPr/>
        </p:nvSpPr>
        <p:spPr>
          <a:xfrm>
            <a:off x="2425142" y="6255381"/>
            <a:ext cx="2200649" cy="7938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imagination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0CE223-1B82-181B-739F-F4F4C0DDA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59"/>
          <a:stretch/>
        </p:blipFill>
        <p:spPr>
          <a:xfrm>
            <a:off x="156282" y="2344980"/>
            <a:ext cx="1808340" cy="1781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49626-C7D7-9B5C-E38B-B899197AC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92"/>
          <a:stretch/>
        </p:blipFill>
        <p:spPr>
          <a:xfrm>
            <a:off x="2599758" y="459940"/>
            <a:ext cx="1785033" cy="17819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2B64B-7B09-A3DD-600B-BB499DA66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2614731" y="2346780"/>
            <a:ext cx="1785033" cy="17819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A700D9-9292-663A-CDB1-0EF8E5DB5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251"/>
          <a:stretch/>
        </p:blipFill>
        <p:spPr>
          <a:xfrm>
            <a:off x="2644678" y="4263619"/>
            <a:ext cx="1755086" cy="178192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1BAD2-A98F-858A-E5EB-56DC0C669FE1}"/>
              </a:ext>
            </a:extLst>
          </p:cNvPr>
          <p:cNvCxnSpPr/>
          <p:nvPr/>
        </p:nvCxnSpPr>
        <p:spPr>
          <a:xfrm>
            <a:off x="4880756" y="1385780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ADC68-9FFC-CF1D-DAB4-33D98B04E65C}"/>
              </a:ext>
            </a:extLst>
          </p:cNvPr>
          <p:cNvCxnSpPr/>
          <p:nvPr/>
        </p:nvCxnSpPr>
        <p:spPr>
          <a:xfrm>
            <a:off x="4880756" y="3251171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0A6CC5-2636-DC11-BCAC-569DD6020C95}"/>
              </a:ext>
            </a:extLst>
          </p:cNvPr>
          <p:cNvCxnSpPr/>
          <p:nvPr/>
        </p:nvCxnSpPr>
        <p:spPr>
          <a:xfrm>
            <a:off x="4757571" y="5152854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>
            <a:extLst>
              <a:ext uri="{FF2B5EF4-FFF2-40B4-BE49-F238E27FC236}">
                <a16:creationId xmlns:a16="http://schemas.microsoft.com/office/drawing/2014/main" id="{5D37BDDB-BB35-64A4-DDE7-3B68823CCB66}"/>
              </a:ext>
            </a:extLst>
          </p:cNvPr>
          <p:cNvSpPr/>
          <p:nvPr/>
        </p:nvSpPr>
        <p:spPr>
          <a:xfrm>
            <a:off x="6276475" y="2716671"/>
            <a:ext cx="1785032" cy="106900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Scoring by KG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DEB2DDE-B51F-AF7B-9B07-32A5AA6E6E87}"/>
              </a:ext>
            </a:extLst>
          </p:cNvPr>
          <p:cNvSpPr/>
          <p:nvPr/>
        </p:nvSpPr>
        <p:spPr>
          <a:xfrm>
            <a:off x="6258933" y="4452814"/>
            <a:ext cx="1785032" cy="106900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Scoring by KG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647C530-DC1C-F00A-21D6-5FF933847448}"/>
              </a:ext>
            </a:extLst>
          </p:cNvPr>
          <p:cNvSpPr/>
          <p:nvPr/>
        </p:nvSpPr>
        <p:spPr>
          <a:xfrm>
            <a:off x="6276473" y="751702"/>
            <a:ext cx="1785032" cy="106900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Scoring by KG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27459B-D375-EDD1-3C90-E7EF37EE8311}"/>
              </a:ext>
            </a:extLst>
          </p:cNvPr>
          <p:cNvCxnSpPr/>
          <p:nvPr/>
        </p:nvCxnSpPr>
        <p:spPr>
          <a:xfrm>
            <a:off x="8591226" y="3335693"/>
            <a:ext cx="1120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32E09E-0772-FB69-0E3E-0B16D08777EB}"/>
              </a:ext>
            </a:extLst>
          </p:cNvPr>
          <p:cNvSpPr txBox="1"/>
          <p:nvPr/>
        </p:nvSpPr>
        <p:spPr>
          <a:xfrm>
            <a:off x="8591226" y="2790400"/>
            <a:ext cx="860384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8" dirty="0"/>
              <a:t>max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194156-16C4-BF51-5004-747DD89F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8259018" y="459940"/>
            <a:ext cx="1785033" cy="178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19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671" y="-849579"/>
            <a:ext cx="8623981" cy="1216629"/>
          </a:xfrm>
        </p:spPr>
        <p:txBody>
          <a:bodyPr>
            <a:normAutofit/>
          </a:bodyPr>
          <a:lstStyle/>
          <a:p>
            <a:r>
              <a:rPr lang="en-US" dirty="0"/>
              <a:t>More Concrete Pipeline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274369A-BA74-73D8-B507-B9C1C671D427}"/>
              </a:ext>
            </a:extLst>
          </p:cNvPr>
          <p:cNvSpPr/>
          <p:nvPr/>
        </p:nvSpPr>
        <p:spPr>
          <a:xfrm>
            <a:off x="1448268" y="1549611"/>
            <a:ext cx="2117140" cy="133613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Perception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19FC0-A48F-9556-D5C1-132730BFDA9D}"/>
              </a:ext>
            </a:extLst>
          </p:cNvPr>
          <p:cNvSpPr txBox="1">
            <a:spLocks/>
          </p:cNvSpPr>
          <p:nvPr/>
        </p:nvSpPr>
        <p:spPr>
          <a:xfrm>
            <a:off x="340321" y="2072410"/>
            <a:ext cx="1281618" cy="54529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/>
              <a:t>Images</a:t>
            </a:r>
            <a:endParaRPr lang="en-US" sz="2362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616666-18B5-767F-7C95-EBE279836262}"/>
              </a:ext>
            </a:extLst>
          </p:cNvPr>
          <p:cNvSpPr txBox="1">
            <a:spLocks/>
          </p:cNvSpPr>
          <p:nvPr/>
        </p:nvSpPr>
        <p:spPr>
          <a:xfrm>
            <a:off x="3850639" y="1904008"/>
            <a:ext cx="1154798" cy="851559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Scene graph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A693BD-A40E-47F8-942B-F194EEB90147}"/>
              </a:ext>
            </a:extLst>
          </p:cNvPr>
          <p:cNvSpPr txBox="1">
            <a:spLocks/>
          </p:cNvSpPr>
          <p:nvPr/>
        </p:nvSpPr>
        <p:spPr>
          <a:xfrm>
            <a:off x="9290822" y="1202505"/>
            <a:ext cx="2117142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Filter out unrelated objects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BCC1A4-59E2-E9BE-702F-2041F687D450}"/>
              </a:ext>
            </a:extLst>
          </p:cNvPr>
          <p:cNvSpPr txBox="1">
            <a:spLocks/>
          </p:cNvSpPr>
          <p:nvPr/>
        </p:nvSpPr>
        <p:spPr>
          <a:xfrm>
            <a:off x="13243952" y="1140579"/>
            <a:ext cx="2117142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>
                <a:solidFill>
                  <a:schemeClr val="bg1">
                    <a:lumMod val="65000"/>
                  </a:schemeClr>
                </a:solidFill>
              </a:rPr>
              <a:t>Reasoning the related scenes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FB3B6F-AF28-2B08-0665-2F72D67ABF8B}"/>
              </a:ext>
            </a:extLst>
          </p:cNvPr>
          <p:cNvSpPr txBox="1">
            <a:spLocks/>
          </p:cNvSpPr>
          <p:nvPr/>
        </p:nvSpPr>
        <p:spPr>
          <a:xfrm>
            <a:off x="15480539" y="1093934"/>
            <a:ext cx="1716543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>
                <a:solidFill>
                  <a:schemeClr val="bg1">
                    <a:lumMod val="65000"/>
                  </a:schemeClr>
                </a:solidFill>
              </a:rPr>
              <a:t>Place it in the related scenes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AAEECE-B855-C307-F99C-F6FFEE1E960C}"/>
              </a:ext>
            </a:extLst>
          </p:cNvPr>
          <p:cNvSpPr txBox="1">
            <a:spLocks/>
          </p:cNvSpPr>
          <p:nvPr/>
        </p:nvSpPr>
        <p:spPr>
          <a:xfrm>
            <a:off x="9193353" y="2498190"/>
            <a:ext cx="2243583" cy="644594"/>
          </a:xfrm>
          <a:prstGeom prst="rect">
            <a:avLst/>
          </a:prstGeom>
        </p:spPr>
        <p:txBody>
          <a:bodyPr vert="horz" lIns="135005" tIns="67503" rIns="135005" bIns="67503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Filter out related objects set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5CA40A6-6877-DFE0-A068-B8EB4A3248C3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 flipV="1">
            <a:off x="8170734" y="-6095669"/>
            <a:ext cx="978474" cy="15357680"/>
          </a:xfrm>
          <a:prstGeom prst="bentConnector3">
            <a:avLst>
              <a:gd name="adj1" fmla="val -34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0A9009-07E0-AF90-2C0D-ED89FD2A049A}"/>
              </a:ext>
            </a:extLst>
          </p:cNvPr>
          <p:cNvSpPr txBox="1">
            <a:spLocks/>
          </p:cNvSpPr>
          <p:nvPr/>
        </p:nvSpPr>
        <p:spPr>
          <a:xfrm>
            <a:off x="7315384" y="4112484"/>
            <a:ext cx="2616593" cy="633414"/>
          </a:xfrm>
          <a:prstGeom prst="rect">
            <a:avLst/>
          </a:prstGeom>
        </p:spPr>
        <p:txBody>
          <a:bodyPr vert="horz" lIns="135005" tIns="67503" rIns="135005" bIns="67503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Good enough scene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9E760F-1A5F-CE43-38EA-9A8F6C2E66F3}"/>
              </a:ext>
            </a:extLst>
          </p:cNvPr>
          <p:cNvSpPr txBox="1">
            <a:spLocks/>
          </p:cNvSpPr>
          <p:nvPr/>
        </p:nvSpPr>
        <p:spPr>
          <a:xfrm>
            <a:off x="15484293" y="2471998"/>
            <a:ext cx="2076690" cy="54529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Optimal scene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5C85F5-BCA9-F66C-1ACF-0FEB8340157A}"/>
              </a:ext>
            </a:extLst>
          </p:cNvPr>
          <p:cNvSpPr txBox="1">
            <a:spLocks/>
          </p:cNvSpPr>
          <p:nvPr/>
        </p:nvSpPr>
        <p:spPr>
          <a:xfrm>
            <a:off x="10909352" y="7518783"/>
            <a:ext cx="2608918" cy="385960"/>
          </a:xfrm>
          <a:prstGeom prst="rect">
            <a:avLst/>
          </a:prstGeom>
        </p:spPr>
        <p:txBody>
          <a:bodyPr vert="horz" lIns="135005" tIns="67503" rIns="135005" bIns="67503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Disorganized scene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E0CED63-E3B7-65E9-DC6D-EC7A6FB98564}"/>
              </a:ext>
            </a:extLst>
          </p:cNvPr>
          <p:cNvSpPr txBox="1">
            <a:spLocks/>
          </p:cNvSpPr>
          <p:nvPr/>
        </p:nvSpPr>
        <p:spPr>
          <a:xfrm>
            <a:off x="8025021" y="7384642"/>
            <a:ext cx="1814633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Random generation new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13DF94-2D11-1E43-D3F7-784B70CBCBEA}"/>
              </a:ext>
            </a:extLst>
          </p:cNvPr>
          <p:cNvSpPr txBox="1">
            <a:spLocks/>
          </p:cNvSpPr>
          <p:nvPr/>
        </p:nvSpPr>
        <p:spPr>
          <a:xfrm>
            <a:off x="13753851" y="4166565"/>
            <a:ext cx="1814633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Random generate new positions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526CE0-0C0A-CCAD-86CF-50498624E9D4}"/>
              </a:ext>
            </a:extLst>
          </p:cNvPr>
          <p:cNvSpPr txBox="1">
            <a:spLocks/>
          </p:cNvSpPr>
          <p:nvPr/>
        </p:nvSpPr>
        <p:spPr>
          <a:xfrm>
            <a:off x="10934959" y="4118436"/>
            <a:ext cx="2441961" cy="545293"/>
          </a:xfrm>
          <a:prstGeom prst="rect">
            <a:avLst/>
          </a:prstGeom>
        </p:spPr>
        <p:txBody>
          <a:bodyPr vert="horz" lIns="135005" tIns="67503" rIns="135005" bIns="67503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Filter out the objects which locate wrong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4C6DD65-C291-4D46-0F58-3F3833BC2987}"/>
              </a:ext>
            </a:extLst>
          </p:cNvPr>
          <p:cNvSpPr txBox="1">
            <a:spLocks/>
          </p:cNvSpPr>
          <p:nvPr/>
        </p:nvSpPr>
        <p:spPr>
          <a:xfrm>
            <a:off x="15572189" y="5901341"/>
            <a:ext cx="2076687" cy="51979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b="1" dirty="0"/>
              <a:t>Output Scene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E78C8C24-301D-3C9F-CD30-60E366A7FF32}"/>
              </a:ext>
            </a:extLst>
          </p:cNvPr>
          <p:cNvSpPr/>
          <p:nvPr/>
        </p:nvSpPr>
        <p:spPr>
          <a:xfrm>
            <a:off x="4915712" y="1552125"/>
            <a:ext cx="2117140" cy="133613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Scene recognizer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2B04F5-6F80-05BA-810B-0E89EEA8F1FD}"/>
              </a:ext>
            </a:extLst>
          </p:cNvPr>
          <p:cNvSpPr txBox="1">
            <a:spLocks/>
          </p:cNvSpPr>
          <p:nvPr/>
        </p:nvSpPr>
        <p:spPr>
          <a:xfrm>
            <a:off x="7190977" y="2088799"/>
            <a:ext cx="1661143" cy="54529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Scene Type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5478D8-1773-65C6-ADFF-8078E575C11D}"/>
              </a:ext>
            </a:extLst>
          </p:cNvPr>
          <p:cNvCxnSpPr>
            <a:cxnSpLocks/>
          </p:cNvCxnSpPr>
          <p:nvPr/>
        </p:nvCxnSpPr>
        <p:spPr>
          <a:xfrm>
            <a:off x="11746825" y="1413226"/>
            <a:ext cx="1315123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>
            <a:extLst>
              <a:ext uri="{FF2B5EF4-FFF2-40B4-BE49-F238E27FC236}">
                <a16:creationId xmlns:a16="http://schemas.microsoft.com/office/drawing/2014/main" id="{47FFA846-94CE-DABA-41C6-2ECE9A6D3877}"/>
              </a:ext>
            </a:extLst>
          </p:cNvPr>
          <p:cNvSpPr/>
          <p:nvPr/>
        </p:nvSpPr>
        <p:spPr>
          <a:xfrm>
            <a:off x="13162122" y="1954462"/>
            <a:ext cx="2117140" cy="133613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Scene Reposition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E8AFF9D-AA52-BE3A-2F9D-4DA851CAFE24}"/>
              </a:ext>
            </a:extLst>
          </p:cNvPr>
          <p:cNvSpPr txBox="1">
            <a:spLocks/>
          </p:cNvSpPr>
          <p:nvPr/>
        </p:nvSpPr>
        <p:spPr>
          <a:xfrm>
            <a:off x="7229613" y="5755179"/>
            <a:ext cx="1752010" cy="545280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b="1" dirty="0"/>
              <a:t>Input Scene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F6F7BF-4F38-C470-EFBF-4E66481D4847}"/>
              </a:ext>
            </a:extLst>
          </p:cNvPr>
          <p:cNvSpPr txBox="1">
            <a:spLocks/>
          </p:cNvSpPr>
          <p:nvPr/>
        </p:nvSpPr>
        <p:spPr>
          <a:xfrm>
            <a:off x="12798020" y="5849295"/>
            <a:ext cx="2076690" cy="545293"/>
          </a:xfrm>
          <a:prstGeom prst="rect">
            <a:avLst/>
          </a:prstGeom>
        </p:spPr>
        <p:txBody>
          <a:bodyPr vert="horz" lIns="135005" tIns="67503" rIns="135005" bIns="675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/>
              <a:t>Optimal scene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E9E98C61-5A77-62FF-669B-C8F74228C4C5}"/>
              </a:ext>
            </a:extLst>
          </p:cNvPr>
          <p:cNvSpPr/>
          <p:nvPr/>
        </p:nvSpPr>
        <p:spPr>
          <a:xfrm>
            <a:off x="10143336" y="5220948"/>
            <a:ext cx="1494125" cy="133613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58" dirty="0"/>
              <a:t>Scene Eval.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F7A898-1A08-E0D0-C680-ACAF20498471}"/>
              </a:ext>
            </a:extLst>
          </p:cNvPr>
          <p:cNvCxnSpPr>
            <a:cxnSpLocks/>
          </p:cNvCxnSpPr>
          <p:nvPr/>
        </p:nvCxnSpPr>
        <p:spPr>
          <a:xfrm>
            <a:off x="11302052" y="6722458"/>
            <a:ext cx="498682" cy="66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074E75-05E9-8571-F0D2-91BB58889FF2}"/>
              </a:ext>
            </a:extLst>
          </p:cNvPr>
          <p:cNvCxnSpPr>
            <a:cxnSpLocks/>
          </p:cNvCxnSpPr>
          <p:nvPr/>
        </p:nvCxnSpPr>
        <p:spPr>
          <a:xfrm flipH="1">
            <a:off x="10102850" y="7621364"/>
            <a:ext cx="510240" cy="8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D46303-5C93-DB6A-D7EF-17E8FAEE67E8}"/>
              </a:ext>
            </a:extLst>
          </p:cNvPr>
          <p:cNvCxnSpPr>
            <a:cxnSpLocks/>
          </p:cNvCxnSpPr>
          <p:nvPr/>
        </p:nvCxnSpPr>
        <p:spPr>
          <a:xfrm flipV="1">
            <a:off x="9044278" y="6731584"/>
            <a:ext cx="866234" cy="653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D7D1A3-5231-07FB-8CF1-BDA7AEE0B4F7}"/>
              </a:ext>
            </a:extLst>
          </p:cNvPr>
          <p:cNvCxnSpPr>
            <a:cxnSpLocks/>
          </p:cNvCxnSpPr>
          <p:nvPr/>
        </p:nvCxnSpPr>
        <p:spPr>
          <a:xfrm>
            <a:off x="11732304" y="6043869"/>
            <a:ext cx="896049" cy="20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6803BA-2561-3B4C-4C52-DFA165F9C6FA}"/>
              </a:ext>
            </a:extLst>
          </p:cNvPr>
          <p:cNvCxnSpPr>
            <a:cxnSpLocks/>
          </p:cNvCxnSpPr>
          <p:nvPr/>
        </p:nvCxnSpPr>
        <p:spPr>
          <a:xfrm flipV="1">
            <a:off x="10073592" y="4295916"/>
            <a:ext cx="767574" cy="2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277005-2450-3B81-3759-AB4F24CD3B8C}"/>
              </a:ext>
            </a:extLst>
          </p:cNvPr>
          <p:cNvCxnSpPr>
            <a:cxnSpLocks/>
          </p:cNvCxnSpPr>
          <p:nvPr/>
        </p:nvCxnSpPr>
        <p:spPr>
          <a:xfrm flipH="1" flipV="1">
            <a:off x="9243801" y="4622038"/>
            <a:ext cx="970709" cy="677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9C11B3-2EE7-7B8C-5D04-6498394BC33D}"/>
              </a:ext>
            </a:extLst>
          </p:cNvPr>
          <p:cNvCxnSpPr>
            <a:cxnSpLocks/>
          </p:cNvCxnSpPr>
          <p:nvPr/>
        </p:nvCxnSpPr>
        <p:spPr>
          <a:xfrm>
            <a:off x="14830374" y="6079352"/>
            <a:ext cx="584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268DC2-F77F-0127-8479-A8BEACC751EC}"/>
              </a:ext>
            </a:extLst>
          </p:cNvPr>
          <p:cNvCxnSpPr>
            <a:cxnSpLocks/>
          </p:cNvCxnSpPr>
          <p:nvPr/>
        </p:nvCxnSpPr>
        <p:spPr>
          <a:xfrm flipV="1">
            <a:off x="13160516" y="4345016"/>
            <a:ext cx="486276" cy="8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434F5E-AACE-62EF-3F76-9B4A5378DC82}"/>
              </a:ext>
            </a:extLst>
          </p:cNvPr>
          <p:cNvCxnSpPr>
            <a:cxnSpLocks/>
          </p:cNvCxnSpPr>
          <p:nvPr/>
        </p:nvCxnSpPr>
        <p:spPr>
          <a:xfrm flipH="1">
            <a:off x="11846275" y="4738957"/>
            <a:ext cx="1907578" cy="646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FF2CC-63A6-0E85-F24B-5A9692023F6A}"/>
              </a:ext>
            </a:extLst>
          </p:cNvPr>
          <p:cNvSpPr/>
          <p:nvPr/>
        </p:nvSpPr>
        <p:spPr>
          <a:xfrm>
            <a:off x="7032852" y="3847814"/>
            <a:ext cx="10616025" cy="4463082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712BDB7-A593-B75F-D5B6-62A5C1654E9B}"/>
              </a:ext>
            </a:extLst>
          </p:cNvPr>
          <p:cNvCxnSpPr>
            <a:cxnSpLocks/>
          </p:cNvCxnSpPr>
          <p:nvPr/>
        </p:nvCxnSpPr>
        <p:spPr>
          <a:xfrm>
            <a:off x="9102985" y="6005779"/>
            <a:ext cx="584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7C79DD-BD13-9E46-A6D9-4A77D62C7D05}"/>
              </a:ext>
            </a:extLst>
          </p:cNvPr>
          <p:cNvCxnSpPr>
            <a:cxnSpLocks/>
          </p:cNvCxnSpPr>
          <p:nvPr/>
        </p:nvCxnSpPr>
        <p:spPr>
          <a:xfrm flipV="1">
            <a:off x="11917966" y="2663639"/>
            <a:ext cx="845795" cy="2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BA6DA0-C597-DD54-55FC-2FE9532E60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4874708" y="1366581"/>
            <a:ext cx="605831" cy="3066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5208B7-B868-85AE-616F-6A190F1F958D}"/>
              </a:ext>
            </a:extLst>
          </p:cNvPr>
          <p:cNvCxnSpPr>
            <a:cxnSpLocks/>
          </p:cNvCxnSpPr>
          <p:nvPr/>
        </p:nvCxnSpPr>
        <p:spPr>
          <a:xfrm flipV="1">
            <a:off x="13917774" y="367049"/>
            <a:ext cx="0" cy="614155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CE87F61E-AD48-A419-198F-B1D11A9F0FC1}"/>
              </a:ext>
            </a:extLst>
          </p:cNvPr>
          <p:cNvSpPr txBox="1">
            <a:spLocks/>
          </p:cNvSpPr>
          <p:nvPr/>
        </p:nvSpPr>
        <p:spPr>
          <a:xfrm>
            <a:off x="13287853" y="32814"/>
            <a:ext cx="2127071" cy="288568"/>
          </a:xfrm>
          <a:prstGeom prst="rect">
            <a:avLst/>
          </a:prstGeom>
        </p:spPr>
        <p:txBody>
          <a:bodyPr vert="horz" lIns="135005" tIns="67503" rIns="135005" bIns="67503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62" dirty="0">
                <a:solidFill>
                  <a:schemeClr val="bg1">
                    <a:lumMod val="65000"/>
                  </a:schemeClr>
                </a:solidFill>
              </a:rPr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1156856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167C372-AC10-B800-5A37-80932E16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7" y="-1094603"/>
            <a:ext cx="15525571" cy="1957104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33D42E-31A8-E889-8378-5F726AA3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24" y="978218"/>
            <a:ext cx="15525571" cy="6424455"/>
          </a:xfrm>
        </p:spPr>
        <p:txBody>
          <a:bodyPr>
            <a:normAutofit/>
          </a:bodyPr>
          <a:lstStyle/>
          <a:p>
            <a:r>
              <a:rPr lang="en-US" dirty="0"/>
              <a:t>Properties can be thought about</a:t>
            </a:r>
          </a:p>
          <a:p>
            <a:pPr lvl="1"/>
            <a:r>
              <a:rPr lang="en-US" dirty="0"/>
              <a:t>Self properties</a:t>
            </a:r>
          </a:p>
          <a:p>
            <a:pPr lvl="2"/>
            <a:r>
              <a:rPr lang="en-US" dirty="0"/>
              <a:t>Name: string</a:t>
            </a:r>
          </a:p>
          <a:p>
            <a:pPr lvl="2"/>
            <a:r>
              <a:rPr lang="en-US" dirty="0"/>
              <a:t>Color: RGB/HSV or any color system, Vector3</a:t>
            </a:r>
          </a:p>
          <a:p>
            <a:pPr lvl="2"/>
            <a:r>
              <a:rPr lang="en-US" dirty="0"/>
              <a:t>Shape: box, capsule, ball, cylinder, …</a:t>
            </a:r>
          </a:p>
          <a:p>
            <a:pPr lvl="2"/>
            <a:r>
              <a:rPr lang="en-US" dirty="0"/>
              <a:t>Size: Vector3</a:t>
            </a:r>
          </a:p>
          <a:p>
            <a:pPr lvl="1"/>
            <a:r>
              <a:rPr lang="en-US" dirty="0"/>
              <a:t>Environment</a:t>
            </a:r>
          </a:p>
          <a:p>
            <a:pPr lvl="2"/>
            <a:r>
              <a:rPr lang="en-US" dirty="0"/>
              <a:t>Time: morning, afternoon, evening, night</a:t>
            </a:r>
          </a:p>
          <a:p>
            <a:pPr lvl="2"/>
            <a:r>
              <a:rPr lang="en-US" dirty="0"/>
              <a:t>Season: 4 seasons</a:t>
            </a:r>
          </a:p>
          <a:p>
            <a:pPr lvl="2"/>
            <a:r>
              <a:rPr lang="en-US" dirty="0"/>
              <a:t>Weather: rain, sunny, cloudy, …</a:t>
            </a:r>
          </a:p>
          <a:p>
            <a:pPr lvl="1"/>
            <a:r>
              <a:rPr lang="en-US" dirty="0"/>
              <a:t>Position: Vector3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0537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514" y="1760643"/>
            <a:ext cx="6325636" cy="1609383"/>
          </a:xfrm>
        </p:spPr>
        <p:txBody>
          <a:bodyPr/>
          <a:lstStyle/>
          <a:p>
            <a:r>
              <a:rPr lang="en-US" dirty="0"/>
              <a:t>Imitation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679" y="5097358"/>
            <a:ext cx="15050152" cy="1848305"/>
          </a:xfrm>
        </p:spPr>
        <p:txBody>
          <a:bodyPr/>
          <a:lstStyle/>
          <a:p>
            <a:r>
              <a:rPr lang="en-US" dirty="0"/>
              <a:t>Watching a user demonstration and replicating it with a robot</a:t>
            </a:r>
          </a:p>
          <a:p>
            <a:r>
              <a:rPr lang="en-US" dirty="0"/>
              <a:t>Solve different tasks in isolation</a:t>
            </a:r>
          </a:p>
        </p:txBody>
      </p:sp>
    </p:spTree>
    <p:extLst>
      <p:ext uri="{BB962C8B-B14F-4D97-AF65-F5344CB8AC3E}">
        <p14:creationId xmlns:p14="http://schemas.microsoft.com/office/powerpoint/2010/main" val="41605676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F7B9-0825-7A04-3F3C-C8F54FCF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278" y="-932880"/>
            <a:ext cx="15525571" cy="304699"/>
          </a:xfrm>
        </p:spPr>
        <p:txBody>
          <a:bodyPr>
            <a:normAutofit fontScale="90000"/>
          </a:bodyPr>
          <a:lstStyle/>
          <a:p>
            <a:r>
              <a:rPr lang="en-GB" sz="2658" dirty="0">
                <a:latin typeface="NimbusRomNo9L"/>
              </a:rPr>
              <a:t>Paper: Program Synthesis by Examples for Object Repositioning Tasks  (2014 IROS)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474A9D6-D027-9937-6EB0-DD6FCE66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73" y="216774"/>
            <a:ext cx="9871725" cy="64244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E1B8F-455F-F7A4-79F0-1823149F989E}"/>
              </a:ext>
            </a:extLst>
          </p:cNvPr>
          <p:cNvSpPr txBox="1"/>
          <p:nvPr/>
        </p:nvSpPr>
        <p:spPr>
          <a:xfrm>
            <a:off x="10047099" y="2347281"/>
            <a:ext cx="7778190" cy="454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068" b="1" dirty="0"/>
              <a:t>Learning Algorithm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Find appropriate filter expressions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Select objects where property is value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Select objects where property is between min and max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Then combining filters from more complex situations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Conjunctions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Disjunctions 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Scoring the filters by positive and negative examples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Iterate the searching for several times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Generate human readable places</a:t>
            </a:r>
          </a:p>
          <a:p>
            <a:endParaRPr lang="en-US" sz="2068" dirty="0"/>
          </a:p>
          <a:p>
            <a:pPr marL="421874" indent="-421874">
              <a:buFontTx/>
              <a:buChar char="-"/>
            </a:pPr>
            <a:r>
              <a:rPr lang="en-US" sz="2068" dirty="0"/>
              <a:t>Discussion: 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Color is the only discrete property. Think about object name?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Can one trained model be used for multiple tasks?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/>
              <p:nvPr/>
            </p:nvSpPr>
            <p:spPr>
              <a:xfrm>
                <a:off x="10272988" y="216772"/>
                <a:ext cx="7552302" cy="200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21874" indent="-421874">
                  <a:buFontTx/>
                  <a:buChar char="-"/>
                </a:pPr>
                <a:r>
                  <a:rPr lang="en-US" sz="2068" b="1" dirty="0"/>
                  <a:t>Language</a:t>
                </a:r>
              </a:p>
              <a:p>
                <a:pPr marL="421874" indent="-421874">
                  <a:buFontTx/>
                  <a:buChar char="-"/>
                </a:pPr>
                <a:r>
                  <a:rPr lang="en-US" sz="2068" dirty="0"/>
                  <a:t>Object Properties that considered</a:t>
                </a:r>
              </a:p>
              <a:p>
                <a:pPr marL="1096873" lvl="1" indent="-421874">
                  <a:buFontTx/>
                  <a:buChar char="-"/>
                </a:pPr>
                <a:r>
                  <a:rPr lang="en-US" sz="2068" dirty="0"/>
                  <a:t>Discrete property</a:t>
                </a:r>
              </a:p>
              <a:p>
                <a:pPr marL="1771871" lvl="2" indent="-421874">
                  <a:buFontTx/>
                  <a:buChar char="-"/>
                </a:pPr>
                <a:r>
                  <a:rPr lang="en-US" sz="2068" dirty="0"/>
                  <a:t>Color</a:t>
                </a:r>
              </a:p>
              <a:p>
                <a:pPr marL="1096873" lvl="1" indent="-421874">
                  <a:buFontTx/>
                  <a:buChar char="-"/>
                </a:pPr>
                <a:r>
                  <a:rPr lang="en-US" sz="2068" dirty="0"/>
                  <a:t>Continues properties</a:t>
                </a:r>
              </a:p>
              <a:p>
                <a:pPr marL="1771871" lvl="2" indent="-421874">
                  <a:buFontTx/>
                  <a:buChar char="-"/>
                </a:pPr>
                <a:r>
                  <a:rPr lang="en-US" sz="2068" dirty="0"/>
                  <a:t>Width, Height, aspect ratio, x, y, </a:t>
                </a:r>
                <a14:m>
                  <m:oMath xmlns:m="http://schemas.openxmlformats.org/officeDocument/2006/math">
                    <m:r>
                      <a:rPr lang="en-US" sz="2068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68" dirty="0"/>
                  <a:t> , area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988" y="216772"/>
                <a:ext cx="7552302" cy="2001702"/>
              </a:xfrm>
              <a:prstGeom prst="rect">
                <a:avLst/>
              </a:prstGeom>
              <a:blipFill>
                <a:blip r:embed="rId3"/>
                <a:stretch>
                  <a:fillRect l="-839" t="-3165" b="-5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104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975479-0F6A-E579-7AB5-460CCA3BE3D4}"/>
              </a:ext>
            </a:extLst>
          </p:cNvPr>
          <p:cNvSpPr txBox="1">
            <a:spLocks/>
          </p:cNvSpPr>
          <p:nvPr/>
        </p:nvSpPr>
        <p:spPr>
          <a:xfrm>
            <a:off x="1188044" y="6389584"/>
            <a:ext cx="15710353" cy="1145483"/>
          </a:xfrm>
          <a:prstGeom prst="rect">
            <a:avLst/>
          </a:prstGeom>
        </p:spPr>
        <p:txBody>
          <a:bodyPr vert="horz" lIns="135005" tIns="67503" rIns="135005" bIns="675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886"/>
              </a:spcAft>
            </a:pPr>
            <a:r>
              <a:rPr lang="en-US" sz="3248" dirty="0">
                <a:solidFill>
                  <a:schemeClr val="tx2"/>
                </a:solidFill>
              </a:rPr>
              <a:t>Paper: Synthetically Trained Neural Networks for Learning Human-Readable Plans from Real-World Demonstrations  (2018 ICRA)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C0502E1-1D05-3760-1FD1-A79AF954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93" y="-355687"/>
            <a:ext cx="15585079" cy="405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084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22" y="2179962"/>
            <a:ext cx="8171066" cy="1609383"/>
          </a:xfrm>
        </p:spPr>
        <p:txBody>
          <a:bodyPr>
            <a:normAutofit/>
          </a:bodyPr>
          <a:lstStyle/>
          <a:p>
            <a:r>
              <a:rPr lang="en-US" dirty="0"/>
              <a:t>Imagination via DALL-E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679" y="5097358"/>
            <a:ext cx="15050152" cy="184830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739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8667274-F4AA-1E28-A9C9-E99E434D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278" y="-932880"/>
            <a:ext cx="15525571" cy="304699"/>
          </a:xfrm>
        </p:spPr>
        <p:txBody>
          <a:bodyPr>
            <a:normAutofit fontScale="90000"/>
          </a:bodyPr>
          <a:lstStyle/>
          <a:p>
            <a:r>
              <a:rPr lang="en-GB" sz="2658" dirty="0">
                <a:latin typeface="NimbusRomNo9L"/>
              </a:rPr>
              <a:t>Paper: DALL-E-Bot: Introducing Web-Scale Diffusion Models to Robotics (2022)</a:t>
            </a: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022ED-985F-2FBB-B0F3-727B2071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61" y="93014"/>
            <a:ext cx="10296253" cy="54694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B92A44-E07D-44C1-C466-E309C3100888}"/>
              </a:ext>
            </a:extLst>
          </p:cNvPr>
          <p:cNvSpPr txBox="1"/>
          <p:nvPr/>
        </p:nvSpPr>
        <p:spPr>
          <a:xfrm>
            <a:off x="10272988" y="216772"/>
            <a:ext cx="7552302" cy="2956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068" dirty="0"/>
              <a:t>Only use nouns describing the object’s class and leave including visual characteristics for future work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Extract ‘</a:t>
            </a:r>
            <a:r>
              <a:rPr lang="en-US" sz="2068" b="1" dirty="0"/>
              <a:t>apple</a:t>
            </a:r>
            <a:r>
              <a:rPr lang="en-US" sz="2068" dirty="0"/>
              <a:t>’ from ‘</a:t>
            </a:r>
            <a:r>
              <a:rPr lang="en-US" sz="2068" b="1" dirty="0"/>
              <a:t>a red apple on a wooden table</a:t>
            </a:r>
            <a:r>
              <a:rPr lang="en-US" sz="2068" dirty="0"/>
              <a:t>’</a:t>
            </a:r>
          </a:p>
          <a:p>
            <a:pPr marL="421874" indent="-421874">
              <a:buFontTx/>
              <a:buChar char="-"/>
            </a:pPr>
            <a:r>
              <a:rPr lang="en-US" sz="2068" dirty="0"/>
              <a:t>Personal Preferences </a:t>
            </a:r>
          </a:p>
          <a:p>
            <a:pPr marL="1096873" lvl="1" indent="-421874">
              <a:buFontTx/>
              <a:buChar char="-"/>
            </a:pPr>
            <a:r>
              <a:rPr lang="en-US" sz="2068" dirty="0"/>
              <a:t>New scenes are generated by general models</a:t>
            </a:r>
          </a:p>
          <a:p>
            <a:pPr marL="1096873" lvl="1" indent="-421874">
              <a:buFontTx/>
              <a:buChar char="-"/>
            </a:pPr>
            <a:r>
              <a:rPr lang="en-US" altLang="zh-CN" sz="2068" dirty="0"/>
              <a:t>no</a:t>
            </a:r>
            <a:r>
              <a:rPr lang="de-DE" altLang="zh-CN" sz="2068" dirty="0"/>
              <a:t> </a:t>
            </a:r>
            <a:r>
              <a:rPr lang="en-US" altLang="zh-CN" sz="2068" dirty="0" err="1"/>
              <a:t>customrized</a:t>
            </a:r>
            <a:r>
              <a:rPr lang="en-US" altLang="zh-CN" sz="2068" dirty="0"/>
              <a:t> result</a:t>
            </a:r>
          </a:p>
          <a:p>
            <a:pPr marL="1096873" lvl="1" indent="-421874">
              <a:buFontTx/>
              <a:buChar char="-"/>
            </a:pPr>
            <a:r>
              <a:rPr lang="en-US" altLang="zh-CN" sz="2068" dirty="0"/>
              <a:t>It does not learn from user</a:t>
            </a:r>
          </a:p>
          <a:p>
            <a:pPr marL="1096873" lvl="1" indent="-421874">
              <a:buFontTx/>
              <a:buChar char="-"/>
            </a:pPr>
            <a:endParaRPr lang="en-US" sz="2068" dirty="0"/>
          </a:p>
          <a:p>
            <a:pPr marL="421874" indent="-421874">
              <a:buFontTx/>
              <a:buChar char="-"/>
            </a:pPr>
            <a:endParaRPr lang="en-US" sz="2068" dirty="0"/>
          </a:p>
        </p:txBody>
      </p:sp>
    </p:spTree>
    <p:extLst>
      <p:ext uri="{BB962C8B-B14F-4D97-AF65-F5344CB8AC3E}">
        <p14:creationId xmlns:p14="http://schemas.microsoft.com/office/powerpoint/2010/main" val="40972802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4D0A-90F1-22B8-C1FC-B9293AED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DALL-E 2</a:t>
            </a:r>
          </a:p>
        </p:txBody>
      </p:sp>
      <p:pic>
        <p:nvPicPr>
          <p:cNvPr id="5" name="Content Placeholder 4" descr="A collage of tea cups&#10;&#10;Description automatically generated with low confidence">
            <a:extLst>
              <a:ext uri="{FF2B5EF4-FFF2-40B4-BE49-F238E27FC236}">
                <a16:creationId xmlns:a16="http://schemas.microsoft.com/office/drawing/2014/main" id="{8EF4C805-AAC5-1823-B624-FD09DD7D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77" y="1383805"/>
            <a:ext cx="9645339" cy="52164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C13B3-ABD3-BDE9-10EF-4996AC460DE8}"/>
              </a:ext>
            </a:extLst>
          </p:cNvPr>
          <p:cNvSpPr txBox="1"/>
          <p:nvPr/>
        </p:nvSpPr>
        <p:spPr>
          <a:xfrm>
            <a:off x="9818516" y="2016148"/>
            <a:ext cx="7552302" cy="1365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74" indent="-421874">
              <a:buFontTx/>
              <a:buChar char="-"/>
            </a:pPr>
            <a:r>
              <a:rPr lang="en-US" sz="2068" dirty="0"/>
              <a:t>Image generation models like DALL-E 2 do not yet have a grasp of even </a:t>
            </a:r>
            <a:r>
              <a:rPr lang="en-US" sz="2068" b="1" dirty="0"/>
              <a:t>basic relations </a:t>
            </a:r>
            <a:r>
              <a:rPr lang="en-US" sz="2068" dirty="0"/>
              <a:t>involving simple objects and agents</a:t>
            </a:r>
            <a:endParaRPr lang="en-US" altLang="zh-CN" sz="2068" dirty="0"/>
          </a:p>
          <a:p>
            <a:pPr marL="1096873" lvl="1" indent="-421874">
              <a:buFontTx/>
              <a:buChar char="-"/>
            </a:pPr>
            <a:endParaRPr lang="en-US" sz="2068" dirty="0"/>
          </a:p>
          <a:p>
            <a:pPr marL="421874" indent="-421874">
              <a:buFontTx/>
              <a:buChar char="-"/>
            </a:pPr>
            <a:endParaRPr lang="en-US" sz="2068" dirty="0"/>
          </a:p>
        </p:txBody>
      </p:sp>
    </p:spTree>
    <p:extLst>
      <p:ext uri="{BB962C8B-B14F-4D97-AF65-F5344CB8AC3E}">
        <p14:creationId xmlns:p14="http://schemas.microsoft.com/office/powerpoint/2010/main" val="2620936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20198</TotalTime>
  <Words>9457</Words>
  <Application>Microsoft Macintosh PowerPoint</Application>
  <PresentationFormat>Custom</PresentationFormat>
  <Paragraphs>1345</Paragraphs>
  <Slides>105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6" baseType="lpstr">
      <vt:lpstr>Arial</vt:lpstr>
      <vt:lpstr>Calibri</vt:lpstr>
      <vt:lpstr>Calibri Light</vt:lpstr>
      <vt:lpstr>Cambria Math</vt:lpstr>
      <vt:lpstr>Consolas</vt:lpstr>
      <vt:lpstr>Helvetica Neue</vt:lpstr>
      <vt:lpstr>JetBrains Mono</vt:lpstr>
      <vt:lpstr>Menlo</vt:lpstr>
      <vt:lpstr>NimbusRomNo9L</vt:lpstr>
      <vt:lpstr>Open Sans</vt:lpstr>
      <vt:lpstr>Office Theme</vt:lpstr>
      <vt:lpstr>Spatial relation vector</vt:lpstr>
      <vt:lpstr>Introduction</vt:lpstr>
      <vt:lpstr>Important Dates</vt:lpstr>
      <vt:lpstr>Pipeline</vt:lpstr>
      <vt:lpstr>Titles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 by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 Triangle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NSFR+PI</vt:lpstr>
      <vt:lpstr>Predicate Invention Evaluation Flow</vt:lpstr>
      <vt:lpstr>Predicate Invention Evaluation Flow</vt:lpstr>
      <vt:lpstr>Predicate Invention Evaluation Flow</vt:lpstr>
      <vt:lpstr>Predicate Invention Evaluation Flow</vt:lpstr>
      <vt:lpstr>NSFR+PI</vt:lpstr>
      <vt:lpstr>Beam Search Clauses</vt:lpstr>
      <vt:lpstr>Twopairs</vt:lpstr>
      <vt:lpstr>Twopairs learning history</vt:lpstr>
      <vt:lpstr>Online-5-pair</vt:lpstr>
      <vt:lpstr>NSFR+PI</vt:lpstr>
      <vt:lpstr>NSFR+PI</vt:lpstr>
      <vt:lpstr>NSFR+PI</vt:lpstr>
      <vt:lpstr>PowerPoint Presentation</vt:lpstr>
      <vt:lpstr>PowerPoint Presentation</vt:lpstr>
      <vt:lpstr>Predicate Invention</vt:lpstr>
      <vt:lpstr>Predicate Invention</vt:lpstr>
      <vt:lpstr>Template Based New Predicate Invention: Clauses</vt:lpstr>
      <vt:lpstr>Template Based New Predicate Invention: Predicate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2</vt:lpstr>
      <vt:lpstr>Experiment 2</vt:lpstr>
      <vt:lpstr>Experiment 2</vt:lpstr>
      <vt:lpstr>Experiment 3</vt:lpstr>
      <vt:lpstr>PowerPoint Presentation</vt:lpstr>
      <vt:lpstr>PowerPoint Presentation</vt:lpstr>
      <vt:lpstr>Next Step</vt:lpstr>
      <vt:lpstr>Task 1</vt:lpstr>
      <vt:lpstr>Experiment 1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knowledge</vt:lpstr>
      <vt:lpstr>Knowledge Graph</vt:lpstr>
      <vt:lpstr>Motivation: </vt:lpstr>
      <vt:lpstr>Motivation</vt:lpstr>
      <vt:lpstr>Motivation</vt:lpstr>
      <vt:lpstr>Other approach: Reinforcement Learning</vt:lpstr>
      <vt:lpstr>Our Approach: Rule-based scoring system for object placement task. </vt:lpstr>
      <vt:lpstr>PowerPoint Presentation</vt:lpstr>
      <vt:lpstr>PowerPoint Presentation</vt:lpstr>
      <vt:lpstr>PowerPoint Presentation</vt:lpstr>
      <vt:lpstr>Scene Mover: Automatic Move Planning for Scene Arrangement by Deep Reinforcement Learning (ACM SIGGRAPH 2020)</vt:lpstr>
      <vt:lpstr>Contribution</vt:lpstr>
      <vt:lpstr>Motivation: Explainable</vt:lpstr>
      <vt:lpstr>More Concrete Pipeline</vt:lpstr>
      <vt:lpstr>Implementation Details</vt:lpstr>
      <vt:lpstr>Imitation learning</vt:lpstr>
      <vt:lpstr>Paper: Program Synthesis by Examples for Object Repositioning Tasks  (2014 IROS)</vt:lpstr>
      <vt:lpstr>PowerPoint Presentation</vt:lpstr>
      <vt:lpstr>Imagination via DALL-E 2</vt:lpstr>
      <vt:lpstr>Paper: DALL-E-Bot: Introducing Web-Scale Diffusion Models to Robotics (2022)</vt:lpstr>
      <vt:lpstr>Limitation of DALL-E 2</vt:lpstr>
      <vt:lpstr>Reinforcement Learning</vt:lpstr>
      <vt:lpstr>Paper: THE INGREDIENTS OF REAL-WORLD OBOTIC REINFORCEMENT LEARNING (ICLR 2020)</vt:lpstr>
      <vt:lpstr>PowerPoint Presentation</vt:lpstr>
      <vt:lpstr>Planning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relation vector</dc:title>
  <dc:creator>js46bidu@tu-darmstadt.de</dc:creator>
  <cp:lastModifiedBy>js46bidu</cp:lastModifiedBy>
  <cp:revision>138</cp:revision>
  <dcterms:created xsi:type="dcterms:W3CDTF">2022-12-15T09:41:48Z</dcterms:created>
  <dcterms:modified xsi:type="dcterms:W3CDTF">2023-03-20T10:25:55Z</dcterms:modified>
</cp:coreProperties>
</file>